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8" r:id="rId5"/>
    <p:sldId id="553" r:id="rId6"/>
    <p:sldId id="601" r:id="rId7"/>
    <p:sldId id="537" r:id="rId8"/>
    <p:sldId id="593" r:id="rId9"/>
    <p:sldId id="586" r:id="rId10"/>
    <p:sldId id="571" r:id="rId11"/>
    <p:sldId id="575" r:id="rId12"/>
    <p:sldId id="576" r:id="rId13"/>
    <p:sldId id="266" r:id="rId14"/>
    <p:sldId id="558" r:id="rId15"/>
    <p:sldId id="559" r:id="rId16"/>
    <p:sldId id="602" r:id="rId17"/>
    <p:sldId id="574" r:id="rId18"/>
    <p:sldId id="577" r:id="rId19"/>
    <p:sldId id="588" r:id="rId20"/>
    <p:sldId id="517" r:id="rId21"/>
    <p:sldId id="590" r:id="rId22"/>
    <p:sldId id="561" r:id="rId23"/>
    <p:sldId id="587" r:id="rId24"/>
    <p:sldId id="562" r:id="rId25"/>
    <p:sldId id="592" r:id="rId26"/>
    <p:sldId id="564" r:id="rId27"/>
    <p:sldId id="596" r:id="rId28"/>
    <p:sldId id="265" r:id="rId29"/>
    <p:sldId id="570" r:id="rId30"/>
    <p:sldId id="598" r:id="rId31"/>
    <p:sldId id="578" r:id="rId32"/>
    <p:sldId id="600" r:id="rId33"/>
    <p:sldId id="565" r:id="rId34"/>
    <p:sldId id="585" r:id="rId35"/>
    <p:sldId id="579" r:id="rId36"/>
    <p:sldId id="591" r:id="rId37"/>
    <p:sldId id="568" r:id="rId38"/>
    <p:sldId id="595" r:id="rId39"/>
    <p:sldId id="563" r:id="rId40"/>
    <p:sldId id="567" r:id="rId41"/>
    <p:sldId id="605" r:id="rId42"/>
    <p:sldId id="583" r:id="rId43"/>
    <p:sldId id="603" r:id="rId44"/>
    <p:sldId id="604" r:id="rId45"/>
    <p:sldId id="555" r:id="rId46"/>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Dwyer" initials="SD" lastIdx="32" clrIdx="0">
    <p:extLst>
      <p:ext uri="{19B8F6BF-5375-455C-9EA6-DF929625EA0E}">
        <p15:presenceInfo xmlns:p15="http://schemas.microsoft.com/office/powerpoint/2012/main" userId="S-1-5-21-3588706629-3798168970-822321252-5732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182"/>
    <a:srgbClr val="4371F3"/>
    <a:srgbClr val="757575"/>
    <a:srgbClr val="181818"/>
    <a:srgbClr val="FFFFFF"/>
    <a:srgbClr val="5F5F5F"/>
    <a:srgbClr val="3F6FEF"/>
    <a:srgbClr val="FFBDB4"/>
    <a:srgbClr val="FFE9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59" autoAdjust="0"/>
    <p:restoredTop sz="96472" autoAdjust="0"/>
  </p:normalViewPr>
  <p:slideViewPr>
    <p:cSldViewPr snapToGrid="0">
      <p:cViewPr varScale="1">
        <p:scale>
          <a:sx n="55" d="100"/>
          <a:sy n="55" d="100"/>
        </p:scale>
        <p:origin x="11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2T10:00:45.228" idx="25">
    <p:pos x="10" y="46"/>
    <p:text>Caroline - Heyfield news -40 online copies and print 350 copies around town (10 local businesses and community orgs around town stock it, frequency is weekly, HCRC employ someone 4 days a week - so Emma and Caroline do this)</p:text>
    <p:extLst mod="1">
      <p:ext uri="{C676402C-5697-4E1C-873F-D02D1690AC5C}">
        <p15:threadingInfo xmlns:p15="http://schemas.microsoft.com/office/powerpoint/2012/main" timeZoneBias="-600"/>
      </p:ext>
    </p:extLst>
  </p:cm>
  <p:cm authorId="1" dt="2020-06-02T10:04:13.559" idx="26">
    <p:pos x="10" y="182"/>
    <p:text>Caroline on Facebook - Heyfield people respond really well to FB groups. Lots of age groups particpate in FB -even though they dont respond to online. reasons? Not sure - FB has more social connection than an online survey - Most marketing in FB and print media.</p:text>
    <p:extLst mod="1">
      <p:ext uri="{C676402C-5697-4E1C-873F-D02D1690AC5C}">
        <p15:threadingInfo xmlns:p15="http://schemas.microsoft.com/office/powerpoint/2012/main" timeZoneBias="-600">
          <p15:parentCm authorId="1" idx="25"/>
        </p15:threadingInfo>
      </p:ext>
    </p:extLst>
  </p:cm>
  <p:cm authorId="1" dt="2020-06-02T10:04:46.312" idx="27">
    <p:pos x="10" y="318"/>
    <p:text>Caroline on HCRC Website - it is run on Wiks that someone could manage content on. Someone could have access and manage page. She is involved in 2 community websites - HCRC(for community) one and the Visit Heyfield site (for traders) also undergoing development. If someone happy to maintain, then worth doing a new website just for microgrid - otherwise rely on others.</p:text>
    <p:extLst mod="1">
      <p:ext uri="{C676402C-5697-4E1C-873F-D02D1690AC5C}">
        <p15:threadingInfo xmlns:p15="http://schemas.microsoft.com/office/powerpoint/2012/main" timeZoneBias="-600">
          <p15:parentCm authorId="1" idx="25"/>
        </p15:threadingInfo>
      </p:ext>
    </p:extLst>
  </p:cm>
  <p:cm authorId="1" dt="2020-06-02T10:10:17.707" idx="28">
    <p:pos x="10" y="454"/>
    <p:text>Caroline -images. Not so many good images of Heyfield.. Someone works out on Glenmaggie - drone  photography.</p:text>
    <p:extLst mod="1">
      <p:ext uri="{C676402C-5697-4E1C-873F-D02D1690AC5C}">
        <p15:threadingInfo xmlns:p15="http://schemas.microsoft.com/office/powerpoint/2012/main" timeZoneBias="-600">
          <p15:parentCm authorId="1" idx="25"/>
        </p15:threadingInfo>
      </p:ext>
    </p:extLst>
  </p:cm>
  <p:cm authorId="1" dt="2020-06-02T10:11:01.927" idx="29">
    <p:pos x="10" y="590"/>
    <p:text>Design -few graphic designers. Volunteers on some other committee - 1 of them designed logo for HCRC. We could find someone local to develop the branding and logo for the microgrid</p:text>
    <p:extLst mod="1">
      <p:ext uri="{C676402C-5697-4E1C-873F-D02D1690AC5C}">
        <p15:threadingInfo xmlns:p15="http://schemas.microsoft.com/office/powerpoint/2012/main" timeZoneBias="-600">
          <p15:parentCm authorId="1" idx="25"/>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2FD25-0919-B846-8EA4-8378D054A91C}"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1390FE97-E088-574D-954D-6919CA32D2CD}">
      <dgm:prSet phldrT="[Text]"/>
      <dgm:spPr/>
      <dgm:t>
        <a:bodyPr/>
        <a:lstStyle/>
        <a:p>
          <a:r>
            <a:rPr lang="en-US" dirty="0" smtClean="0"/>
            <a:t>HIGH INFLUENCE </a:t>
          </a:r>
          <a:r>
            <a:rPr lang="mr-IN" dirty="0" smtClean="0"/>
            <a:t>–</a:t>
          </a:r>
          <a:r>
            <a:rPr lang="en-US" dirty="0" smtClean="0"/>
            <a:t>  LOW PARTICIPATION</a:t>
          </a:r>
        </a:p>
        <a:p>
          <a:r>
            <a:rPr lang="en-US" dirty="0" smtClean="0"/>
            <a:t>(EG GOVERNMENT)</a:t>
          </a:r>
        </a:p>
        <a:p>
          <a:r>
            <a:rPr lang="en-US" dirty="0" smtClean="0"/>
            <a:t>ACTION: KEEP INFORMED</a:t>
          </a:r>
          <a:endParaRPr lang="en-US" dirty="0"/>
        </a:p>
      </dgm:t>
    </dgm:pt>
    <dgm:pt modelId="{6502243B-AC17-DE4A-9B22-AA4E0F761E81}" type="parTrans" cxnId="{9E03DD2D-D766-854E-909D-512CC75B51E5}">
      <dgm:prSet/>
      <dgm:spPr/>
      <dgm:t>
        <a:bodyPr/>
        <a:lstStyle/>
        <a:p>
          <a:endParaRPr lang="en-US"/>
        </a:p>
      </dgm:t>
    </dgm:pt>
    <dgm:pt modelId="{9C3656AC-BFDE-DC45-8881-F1CDFC48700C}" type="sibTrans" cxnId="{9E03DD2D-D766-854E-909D-512CC75B51E5}">
      <dgm:prSet/>
      <dgm:spPr/>
      <dgm:t>
        <a:bodyPr/>
        <a:lstStyle/>
        <a:p>
          <a:endParaRPr lang="en-US"/>
        </a:p>
      </dgm:t>
    </dgm:pt>
    <dgm:pt modelId="{D6AA60D0-52B7-1B4A-B457-202CBE9F8E94}">
      <dgm:prSet phldrT="[Text]"/>
      <dgm:spPr/>
      <dgm:t>
        <a:bodyPr/>
        <a:lstStyle/>
        <a:p>
          <a:r>
            <a:rPr lang="en-US" dirty="0" smtClean="0"/>
            <a:t>HIGH INFLUENCE </a:t>
          </a:r>
          <a:r>
            <a:rPr lang="mr-IN" dirty="0" smtClean="0"/>
            <a:t>–</a:t>
          </a:r>
          <a:r>
            <a:rPr lang="en-US" dirty="0" smtClean="0"/>
            <a:t> HIGH PARTICIPATION</a:t>
          </a:r>
        </a:p>
        <a:p>
          <a:r>
            <a:rPr lang="en-US" dirty="0" smtClean="0"/>
            <a:t>(EG RENEWABLE ENERGY FOCUSED LOCAL COMMUNITY GROUPS, BUSINESSES)</a:t>
          </a:r>
        </a:p>
        <a:p>
          <a:r>
            <a:rPr lang="en-US" dirty="0" smtClean="0"/>
            <a:t>ACTIONS: ONGOING ENGAGEMENT AND  COMMUNICATION</a:t>
          </a:r>
          <a:endParaRPr lang="en-US" dirty="0"/>
        </a:p>
      </dgm:t>
    </dgm:pt>
    <dgm:pt modelId="{6272DB8D-7E06-8A48-8E16-163464E05F44}" type="parTrans" cxnId="{AB7E0F99-6E6D-7442-BC9A-7B0D6C5E4CF1}">
      <dgm:prSet/>
      <dgm:spPr/>
      <dgm:t>
        <a:bodyPr/>
        <a:lstStyle/>
        <a:p>
          <a:endParaRPr lang="en-US"/>
        </a:p>
      </dgm:t>
    </dgm:pt>
    <dgm:pt modelId="{AF69351D-B27F-1847-AAE7-E143658B778D}" type="sibTrans" cxnId="{AB7E0F99-6E6D-7442-BC9A-7B0D6C5E4CF1}">
      <dgm:prSet/>
      <dgm:spPr/>
      <dgm:t>
        <a:bodyPr/>
        <a:lstStyle/>
        <a:p>
          <a:endParaRPr lang="en-US"/>
        </a:p>
      </dgm:t>
    </dgm:pt>
    <dgm:pt modelId="{94DF899F-56EC-A74B-BDE3-80B29E216AF7}">
      <dgm:prSet phldrT="[Text]"/>
      <dgm:spPr/>
      <dgm:t>
        <a:bodyPr/>
        <a:lstStyle/>
        <a:p>
          <a:r>
            <a:rPr lang="en-US" dirty="0" smtClean="0"/>
            <a:t>LOW TO NEGATIVE INFLUENCE </a:t>
          </a:r>
          <a:r>
            <a:rPr lang="mr-IN" dirty="0" smtClean="0"/>
            <a:t>–</a:t>
          </a:r>
          <a:r>
            <a:rPr lang="en-US" dirty="0" smtClean="0"/>
            <a:t> LOW FORMAL PARTICIPATION </a:t>
          </a:r>
        </a:p>
        <a:p>
          <a:r>
            <a:rPr lang="en-US" dirty="0" smtClean="0"/>
            <a:t>(EG LOCAL COMMUNITY, BUSINESSES UNINTERESTED IN RENEWABLE ENERGY, OR WHO PREFER FOSSIL FUELS)</a:t>
          </a:r>
        </a:p>
        <a:p>
          <a:r>
            <a:rPr lang="en-US" dirty="0" smtClean="0"/>
            <a:t>ACTIONS: MONITOR, INFORM AND ENGAGE</a:t>
          </a:r>
          <a:endParaRPr lang="en-US" dirty="0"/>
        </a:p>
      </dgm:t>
    </dgm:pt>
    <dgm:pt modelId="{4CF6844D-032C-8D4C-823D-E81D86642CA0}" type="parTrans" cxnId="{64130E84-0493-D64F-885B-35CC295DA50B}">
      <dgm:prSet/>
      <dgm:spPr/>
      <dgm:t>
        <a:bodyPr/>
        <a:lstStyle/>
        <a:p>
          <a:endParaRPr lang="en-US"/>
        </a:p>
      </dgm:t>
    </dgm:pt>
    <dgm:pt modelId="{44F366CB-882C-9C45-9E60-A25B3FEEE4EA}" type="sibTrans" cxnId="{64130E84-0493-D64F-885B-35CC295DA50B}">
      <dgm:prSet/>
      <dgm:spPr/>
      <dgm:t>
        <a:bodyPr/>
        <a:lstStyle/>
        <a:p>
          <a:endParaRPr lang="en-US"/>
        </a:p>
      </dgm:t>
    </dgm:pt>
    <dgm:pt modelId="{C9819EF9-3E35-CF48-8C7F-A22257D1C883}">
      <dgm:prSet phldrT="[Text]"/>
      <dgm:spPr/>
      <dgm:t>
        <a:bodyPr/>
        <a:lstStyle/>
        <a:p>
          <a:r>
            <a:rPr lang="en-US" dirty="0" smtClean="0"/>
            <a:t>LOW INFLUENCE </a:t>
          </a:r>
          <a:r>
            <a:rPr lang="mr-IN" dirty="0" smtClean="0"/>
            <a:t>–</a:t>
          </a:r>
          <a:r>
            <a:rPr lang="en-US" dirty="0" smtClean="0"/>
            <a:t> HIGH PARTICIPATION</a:t>
          </a:r>
        </a:p>
        <a:p>
          <a:r>
            <a:rPr lang="en-US" dirty="0" smtClean="0"/>
            <a:t>(EG RESIDENTS, TECHNICAL EXPERTS)</a:t>
          </a:r>
        </a:p>
        <a:p>
          <a:r>
            <a:rPr lang="en-US" smtClean="0"/>
            <a:t>ACTIONS: ONGOING </a:t>
          </a:r>
          <a:r>
            <a:rPr lang="en-US" dirty="0" smtClean="0"/>
            <a:t>ENGAGEMENT AND  COMMUNICATION</a:t>
          </a:r>
        </a:p>
      </dgm:t>
    </dgm:pt>
    <dgm:pt modelId="{E79489F4-A65C-7540-A348-CC820F6D36AE}" type="parTrans" cxnId="{F78AC5C4-9DDF-8943-92A8-EF181B83B188}">
      <dgm:prSet/>
      <dgm:spPr/>
      <dgm:t>
        <a:bodyPr/>
        <a:lstStyle/>
        <a:p>
          <a:endParaRPr lang="en-US"/>
        </a:p>
      </dgm:t>
    </dgm:pt>
    <dgm:pt modelId="{48A5BDB7-A389-1A47-9EAA-83362ECE5137}" type="sibTrans" cxnId="{F78AC5C4-9DDF-8943-92A8-EF181B83B188}">
      <dgm:prSet/>
      <dgm:spPr/>
      <dgm:t>
        <a:bodyPr/>
        <a:lstStyle/>
        <a:p>
          <a:endParaRPr lang="en-US"/>
        </a:p>
      </dgm:t>
    </dgm:pt>
    <dgm:pt modelId="{B6363F2D-0EDD-AD42-B54D-CDCA138A9869}" type="pres">
      <dgm:prSet presAssocID="{ED82FD25-0919-B846-8EA4-8378D054A91C}" presName="matrix" presStyleCnt="0">
        <dgm:presLayoutVars>
          <dgm:chMax val="1"/>
          <dgm:dir/>
          <dgm:resizeHandles val="exact"/>
        </dgm:presLayoutVars>
      </dgm:prSet>
      <dgm:spPr/>
      <dgm:t>
        <a:bodyPr/>
        <a:lstStyle/>
        <a:p>
          <a:endParaRPr lang="en-US"/>
        </a:p>
      </dgm:t>
    </dgm:pt>
    <dgm:pt modelId="{C8F15A18-41C6-8942-8674-B17491FFB22B}" type="pres">
      <dgm:prSet presAssocID="{ED82FD25-0919-B846-8EA4-8378D054A91C}" presName="axisShape" presStyleLbl="bgShp" presStyleIdx="0" presStyleCnt="1"/>
      <dgm:spPr/>
    </dgm:pt>
    <dgm:pt modelId="{1CACDF35-E48E-6242-B6E8-74EF8EDA9F43}" type="pres">
      <dgm:prSet presAssocID="{ED82FD25-0919-B846-8EA4-8378D054A91C}" presName="rect1" presStyleLbl="node1" presStyleIdx="0" presStyleCnt="4" custScaleX="160377" custScaleY="95529" custLinFactX="59543" custLinFactNeighborX="100000" custLinFactNeighborY="-5807">
        <dgm:presLayoutVars>
          <dgm:chMax val="0"/>
          <dgm:chPref val="0"/>
          <dgm:bulletEnabled val="1"/>
        </dgm:presLayoutVars>
      </dgm:prSet>
      <dgm:spPr/>
      <dgm:t>
        <a:bodyPr/>
        <a:lstStyle/>
        <a:p>
          <a:endParaRPr lang="en-US"/>
        </a:p>
      </dgm:t>
    </dgm:pt>
    <dgm:pt modelId="{59B7A7D1-E95E-0B40-A127-AD19FA096E27}" type="pres">
      <dgm:prSet presAssocID="{ED82FD25-0919-B846-8EA4-8378D054A91C}" presName="rect2" presStyleLbl="node1" presStyleIdx="1" presStyleCnt="4" custScaleX="158007" custLinFactX="-52750" custLinFactNeighborX="-100000" custLinFactNeighborY="-6185">
        <dgm:presLayoutVars>
          <dgm:chMax val="0"/>
          <dgm:chPref val="0"/>
          <dgm:bulletEnabled val="1"/>
        </dgm:presLayoutVars>
      </dgm:prSet>
      <dgm:spPr/>
      <dgm:t>
        <a:bodyPr/>
        <a:lstStyle/>
        <a:p>
          <a:endParaRPr lang="en-US"/>
        </a:p>
      </dgm:t>
    </dgm:pt>
    <dgm:pt modelId="{3BD0564A-5BB6-224B-95FE-30BB680B9CF7}" type="pres">
      <dgm:prSet presAssocID="{ED82FD25-0919-B846-8EA4-8378D054A91C}" presName="rect3" presStyleLbl="node1" presStyleIdx="2" presStyleCnt="4" custScaleX="160582" custScaleY="100620" custLinFactNeighborX="-30417" custLinFactNeighborY="2254">
        <dgm:presLayoutVars>
          <dgm:chMax val="0"/>
          <dgm:chPref val="0"/>
          <dgm:bulletEnabled val="1"/>
        </dgm:presLayoutVars>
      </dgm:prSet>
      <dgm:spPr/>
      <dgm:t>
        <a:bodyPr/>
        <a:lstStyle/>
        <a:p>
          <a:endParaRPr lang="en-US"/>
        </a:p>
      </dgm:t>
    </dgm:pt>
    <dgm:pt modelId="{0D19444E-E63C-EF49-A7F2-A884F21ADFAC}" type="pres">
      <dgm:prSet presAssocID="{ED82FD25-0919-B846-8EA4-8378D054A91C}" presName="rect4" presStyleLbl="node1" presStyleIdx="3" presStyleCnt="4" custScaleX="161453" custLinFactNeighborX="36142" custLinFactNeighborY="3005">
        <dgm:presLayoutVars>
          <dgm:chMax val="0"/>
          <dgm:chPref val="0"/>
          <dgm:bulletEnabled val="1"/>
        </dgm:presLayoutVars>
      </dgm:prSet>
      <dgm:spPr/>
      <dgm:t>
        <a:bodyPr/>
        <a:lstStyle/>
        <a:p>
          <a:endParaRPr lang="en-US"/>
        </a:p>
      </dgm:t>
    </dgm:pt>
  </dgm:ptLst>
  <dgm:cxnLst>
    <dgm:cxn modelId="{9E03DD2D-D766-854E-909D-512CC75B51E5}" srcId="{ED82FD25-0919-B846-8EA4-8378D054A91C}" destId="{1390FE97-E088-574D-954D-6919CA32D2CD}" srcOrd="1" destOrd="0" parTransId="{6502243B-AC17-DE4A-9B22-AA4E0F761E81}" sibTransId="{9C3656AC-BFDE-DC45-8881-F1CDFC48700C}"/>
    <dgm:cxn modelId="{F78AC5C4-9DDF-8943-92A8-EF181B83B188}" srcId="{ED82FD25-0919-B846-8EA4-8378D054A91C}" destId="{C9819EF9-3E35-CF48-8C7F-A22257D1C883}" srcOrd="3" destOrd="0" parTransId="{E79489F4-A65C-7540-A348-CC820F6D36AE}" sibTransId="{48A5BDB7-A389-1A47-9EAA-83362ECE5137}"/>
    <dgm:cxn modelId="{AB7E0F99-6E6D-7442-BC9A-7B0D6C5E4CF1}" srcId="{ED82FD25-0919-B846-8EA4-8378D054A91C}" destId="{D6AA60D0-52B7-1B4A-B457-202CBE9F8E94}" srcOrd="0" destOrd="0" parTransId="{6272DB8D-7E06-8A48-8E16-163464E05F44}" sibTransId="{AF69351D-B27F-1847-AAE7-E143658B778D}"/>
    <dgm:cxn modelId="{6954A3F9-6A79-A84D-8C42-DB6CF6C7A3CD}" type="presOf" srcId="{ED82FD25-0919-B846-8EA4-8378D054A91C}" destId="{B6363F2D-0EDD-AD42-B54D-CDCA138A9869}" srcOrd="0" destOrd="0" presId="urn:microsoft.com/office/officeart/2005/8/layout/matrix2"/>
    <dgm:cxn modelId="{64130E84-0493-D64F-885B-35CC295DA50B}" srcId="{ED82FD25-0919-B846-8EA4-8378D054A91C}" destId="{94DF899F-56EC-A74B-BDE3-80B29E216AF7}" srcOrd="2" destOrd="0" parTransId="{4CF6844D-032C-8D4C-823D-E81D86642CA0}" sibTransId="{44F366CB-882C-9C45-9E60-A25B3FEEE4EA}"/>
    <dgm:cxn modelId="{A4542800-E768-6449-A9CC-9E6A01CD4425}" type="presOf" srcId="{D6AA60D0-52B7-1B4A-B457-202CBE9F8E94}" destId="{1CACDF35-E48E-6242-B6E8-74EF8EDA9F43}" srcOrd="0" destOrd="0" presId="urn:microsoft.com/office/officeart/2005/8/layout/matrix2"/>
    <dgm:cxn modelId="{BFB21098-95D8-F147-AD99-C7390B768EE3}" type="presOf" srcId="{1390FE97-E088-574D-954D-6919CA32D2CD}" destId="{59B7A7D1-E95E-0B40-A127-AD19FA096E27}" srcOrd="0" destOrd="0" presId="urn:microsoft.com/office/officeart/2005/8/layout/matrix2"/>
    <dgm:cxn modelId="{1EDE9E56-9ADE-634B-9B56-BF029845EAC5}" type="presOf" srcId="{94DF899F-56EC-A74B-BDE3-80B29E216AF7}" destId="{3BD0564A-5BB6-224B-95FE-30BB680B9CF7}" srcOrd="0" destOrd="0" presId="urn:microsoft.com/office/officeart/2005/8/layout/matrix2"/>
    <dgm:cxn modelId="{7EF4B704-4041-674F-9ADC-E48716913BAC}" type="presOf" srcId="{C9819EF9-3E35-CF48-8C7F-A22257D1C883}" destId="{0D19444E-E63C-EF49-A7F2-A884F21ADFAC}" srcOrd="0" destOrd="0" presId="urn:microsoft.com/office/officeart/2005/8/layout/matrix2"/>
    <dgm:cxn modelId="{009814A0-4818-764F-9A04-87B27060745F}" type="presParOf" srcId="{B6363F2D-0EDD-AD42-B54D-CDCA138A9869}" destId="{C8F15A18-41C6-8942-8674-B17491FFB22B}" srcOrd="0" destOrd="0" presId="urn:microsoft.com/office/officeart/2005/8/layout/matrix2"/>
    <dgm:cxn modelId="{47597288-8AAC-B34A-AE63-DDC402003B12}" type="presParOf" srcId="{B6363F2D-0EDD-AD42-B54D-CDCA138A9869}" destId="{1CACDF35-E48E-6242-B6E8-74EF8EDA9F43}" srcOrd="1" destOrd="0" presId="urn:microsoft.com/office/officeart/2005/8/layout/matrix2"/>
    <dgm:cxn modelId="{43E491FA-16A2-5448-9876-0FB226B66AC3}" type="presParOf" srcId="{B6363F2D-0EDD-AD42-B54D-CDCA138A9869}" destId="{59B7A7D1-E95E-0B40-A127-AD19FA096E27}" srcOrd="2" destOrd="0" presId="urn:microsoft.com/office/officeart/2005/8/layout/matrix2"/>
    <dgm:cxn modelId="{ECDFB02F-9B32-BA4B-899E-CB6664BB2FCD}" type="presParOf" srcId="{B6363F2D-0EDD-AD42-B54D-CDCA138A9869}" destId="{3BD0564A-5BB6-224B-95FE-30BB680B9CF7}" srcOrd="3" destOrd="0" presId="urn:microsoft.com/office/officeart/2005/8/layout/matrix2"/>
    <dgm:cxn modelId="{C277D635-E24E-0E41-BB35-BA5713876E65}" type="presParOf" srcId="{B6363F2D-0EDD-AD42-B54D-CDCA138A9869}" destId="{0D19444E-E63C-EF49-A7F2-A884F21ADFA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15A18-41C6-8942-8674-B17491FFB22B}">
      <dsp:nvSpPr>
        <dsp:cNvPr id="0" name=""/>
        <dsp:cNvSpPr/>
      </dsp:nvSpPr>
      <dsp:spPr>
        <a:xfrm>
          <a:off x="1746762" y="0"/>
          <a:ext cx="5318196" cy="5318196"/>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CACDF35-E48E-6242-B6E8-74EF8EDA9F43}">
      <dsp:nvSpPr>
        <dsp:cNvPr id="0" name=""/>
        <dsp:cNvSpPr/>
      </dsp:nvSpPr>
      <dsp:spPr>
        <a:xfrm>
          <a:off x="4844175" y="269706"/>
          <a:ext cx="3411665" cy="20321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 INFLUENCE </a:t>
          </a:r>
          <a:r>
            <a:rPr lang="mr-IN" sz="1300" kern="1200" dirty="0" smtClean="0"/>
            <a:t>–</a:t>
          </a:r>
          <a:r>
            <a:rPr lang="en-US" sz="1300" kern="1200" dirty="0" smtClean="0"/>
            <a:t> HIGH PARTICIPATION</a:t>
          </a:r>
        </a:p>
        <a:p>
          <a:pPr lvl="0" algn="ctr" defTabSz="577850">
            <a:lnSpc>
              <a:spcPct val="90000"/>
            </a:lnSpc>
            <a:spcBef>
              <a:spcPct val="0"/>
            </a:spcBef>
            <a:spcAft>
              <a:spcPct val="35000"/>
            </a:spcAft>
          </a:pPr>
          <a:r>
            <a:rPr lang="en-US" sz="1300" kern="1200" dirty="0" smtClean="0"/>
            <a:t>(EG RENEWABLE ENERGY FOCUSED LOCAL COMMUNITY GROUPS, BUSINESSES)</a:t>
          </a:r>
        </a:p>
        <a:p>
          <a:pPr lvl="0" algn="ctr" defTabSz="577850">
            <a:lnSpc>
              <a:spcPct val="90000"/>
            </a:lnSpc>
            <a:spcBef>
              <a:spcPct val="0"/>
            </a:spcBef>
            <a:spcAft>
              <a:spcPct val="35000"/>
            </a:spcAft>
          </a:pPr>
          <a:r>
            <a:rPr lang="en-US" sz="1300" kern="1200" dirty="0" smtClean="0"/>
            <a:t>ACTIONS: ONGOING ENGAGEMENT AND  COMMUNICATION</a:t>
          </a:r>
          <a:endParaRPr lang="en-US" sz="1300" kern="1200" dirty="0"/>
        </a:p>
      </dsp:txBody>
      <dsp:txXfrm>
        <a:off x="4943377" y="368908"/>
        <a:ext cx="3213261" cy="1833763"/>
      </dsp:txXfrm>
    </dsp:sp>
    <dsp:sp modelId="{59B7A7D1-E95E-0B40-A127-AD19FA096E27}">
      <dsp:nvSpPr>
        <dsp:cNvPr id="0" name=""/>
        <dsp:cNvSpPr/>
      </dsp:nvSpPr>
      <dsp:spPr>
        <a:xfrm>
          <a:off x="725594" y="214110"/>
          <a:ext cx="3361248" cy="21272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 INFLUENCE </a:t>
          </a:r>
          <a:r>
            <a:rPr lang="mr-IN" sz="1300" kern="1200" dirty="0" smtClean="0"/>
            <a:t>–</a:t>
          </a:r>
          <a:r>
            <a:rPr lang="en-US" sz="1300" kern="1200" dirty="0" smtClean="0"/>
            <a:t>  LOW PARTICIPATION</a:t>
          </a:r>
        </a:p>
        <a:p>
          <a:pPr lvl="0" algn="ctr" defTabSz="577850">
            <a:lnSpc>
              <a:spcPct val="90000"/>
            </a:lnSpc>
            <a:spcBef>
              <a:spcPct val="0"/>
            </a:spcBef>
            <a:spcAft>
              <a:spcPct val="35000"/>
            </a:spcAft>
          </a:pPr>
          <a:r>
            <a:rPr lang="en-US" sz="1300" kern="1200" dirty="0" smtClean="0"/>
            <a:t>(EG GOVERNMENT)</a:t>
          </a:r>
        </a:p>
        <a:p>
          <a:pPr lvl="0" algn="ctr" defTabSz="577850">
            <a:lnSpc>
              <a:spcPct val="90000"/>
            </a:lnSpc>
            <a:spcBef>
              <a:spcPct val="0"/>
            </a:spcBef>
            <a:spcAft>
              <a:spcPct val="35000"/>
            </a:spcAft>
          </a:pPr>
          <a:r>
            <a:rPr lang="en-US" sz="1300" kern="1200" dirty="0" smtClean="0"/>
            <a:t>ACTION: KEEP INFORMED</a:t>
          </a:r>
          <a:endParaRPr lang="en-US" sz="1300" kern="1200" dirty="0"/>
        </a:p>
      </dsp:txBody>
      <dsp:txXfrm>
        <a:off x="829439" y="317955"/>
        <a:ext cx="3153558" cy="1919588"/>
      </dsp:txXfrm>
    </dsp:sp>
    <dsp:sp modelId="{3BD0564A-5BB6-224B-95FE-30BB680B9CF7}">
      <dsp:nvSpPr>
        <dsp:cNvPr id="0" name=""/>
        <dsp:cNvSpPr/>
      </dsp:nvSpPr>
      <dsp:spPr>
        <a:xfrm>
          <a:off x="801016" y="2886589"/>
          <a:ext cx="3416026" cy="21404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LOW TO NEGATIVE INFLUENCE </a:t>
          </a:r>
          <a:r>
            <a:rPr lang="mr-IN" sz="1300" kern="1200" dirty="0" smtClean="0"/>
            <a:t>–</a:t>
          </a:r>
          <a:r>
            <a:rPr lang="en-US" sz="1300" kern="1200" dirty="0" smtClean="0"/>
            <a:t> LOW FORMAL PARTICIPATION </a:t>
          </a:r>
        </a:p>
        <a:p>
          <a:pPr lvl="0" algn="ctr" defTabSz="577850">
            <a:lnSpc>
              <a:spcPct val="90000"/>
            </a:lnSpc>
            <a:spcBef>
              <a:spcPct val="0"/>
            </a:spcBef>
            <a:spcAft>
              <a:spcPct val="35000"/>
            </a:spcAft>
          </a:pPr>
          <a:r>
            <a:rPr lang="en-US" sz="1300" kern="1200" dirty="0" smtClean="0"/>
            <a:t>(EG LOCAL COMMUNITY, BUSINESSES UNINTERESTED IN RENEWABLE ENERGY, OR WHO PREFER FOSSIL FUELS)</a:t>
          </a:r>
        </a:p>
        <a:p>
          <a:pPr lvl="0" algn="ctr" defTabSz="577850">
            <a:lnSpc>
              <a:spcPct val="90000"/>
            </a:lnSpc>
            <a:spcBef>
              <a:spcPct val="0"/>
            </a:spcBef>
            <a:spcAft>
              <a:spcPct val="35000"/>
            </a:spcAft>
          </a:pPr>
          <a:r>
            <a:rPr lang="en-US" sz="1300" kern="1200" dirty="0" smtClean="0"/>
            <a:t>ACTIONS: MONITOR, INFORM AND ENGAGE</a:t>
          </a:r>
          <a:endParaRPr lang="en-US" sz="1300" kern="1200" dirty="0"/>
        </a:p>
      </dsp:txBody>
      <dsp:txXfrm>
        <a:off x="905505" y="2991078"/>
        <a:ext cx="3207048" cy="1931489"/>
      </dsp:txXfrm>
    </dsp:sp>
    <dsp:sp modelId="{0D19444E-E63C-EF49-A7F2-A884F21ADFAC}">
      <dsp:nvSpPr>
        <dsp:cNvPr id="0" name=""/>
        <dsp:cNvSpPr/>
      </dsp:nvSpPr>
      <dsp:spPr>
        <a:xfrm>
          <a:off x="4707199" y="2909159"/>
          <a:ext cx="3434554" cy="21272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LOW INFLUENCE </a:t>
          </a:r>
          <a:r>
            <a:rPr lang="mr-IN" sz="1300" kern="1200" dirty="0" smtClean="0"/>
            <a:t>–</a:t>
          </a:r>
          <a:r>
            <a:rPr lang="en-US" sz="1300" kern="1200" dirty="0" smtClean="0"/>
            <a:t> HIGH PARTICIPATION</a:t>
          </a:r>
        </a:p>
        <a:p>
          <a:pPr lvl="0" algn="ctr" defTabSz="577850">
            <a:lnSpc>
              <a:spcPct val="90000"/>
            </a:lnSpc>
            <a:spcBef>
              <a:spcPct val="0"/>
            </a:spcBef>
            <a:spcAft>
              <a:spcPct val="35000"/>
            </a:spcAft>
          </a:pPr>
          <a:r>
            <a:rPr lang="en-US" sz="1300" kern="1200" dirty="0" smtClean="0"/>
            <a:t>(EG RESIDENTS, TECHNICAL EXPERTS)</a:t>
          </a:r>
        </a:p>
        <a:p>
          <a:pPr lvl="0" algn="ctr" defTabSz="577850">
            <a:lnSpc>
              <a:spcPct val="90000"/>
            </a:lnSpc>
            <a:spcBef>
              <a:spcPct val="0"/>
            </a:spcBef>
            <a:spcAft>
              <a:spcPct val="35000"/>
            </a:spcAft>
          </a:pPr>
          <a:r>
            <a:rPr lang="en-US" sz="1300" kern="1200" smtClean="0"/>
            <a:t>ACTIONS: ONGOING </a:t>
          </a:r>
          <a:r>
            <a:rPr lang="en-US" sz="1300" kern="1200" dirty="0" smtClean="0"/>
            <a:t>ENGAGEMENT AND  COMMUNICATION</a:t>
          </a:r>
        </a:p>
      </dsp:txBody>
      <dsp:txXfrm>
        <a:off x="4811044" y="3013004"/>
        <a:ext cx="3226864" cy="191958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F9ABD-B464-4452-814F-3A580CDFB46D}" type="datetimeFigureOut">
              <a:rPr lang="en-AU" smtClean="0"/>
              <a:t>28/01/2022</a:t>
            </a:fld>
            <a:endParaRPr lang="en-AU"/>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99733-1076-411E-9199-AC3DCA7FCB18}" type="slidenum">
              <a:rPr lang="en-AU" smtClean="0"/>
              <a:t>‹#›</a:t>
            </a:fld>
            <a:endParaRPr lang="en-AU"/>
          </a:p>
        </p:txBody>
      </p:sp>
    </p:spTree>
    <p:extLst>
      <p:ext uri="{BB962C8B-B14F-4D97-AF65-F5344CB8AC3E}">
        <p14:creationId xmlns:p14="http://schemas.microsoft.com/office/powerpoint/2010/main" val="369866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Fran</a:t>
            </a:r>
          </a:p>
          <a:p>
            <a:endParaRPr lang="en-AU" dirty="0" smtClean="0"/>
          </a:p>
          <a:p>
            <a:r>
              <a:rPr lang="en-AU" dirty="0" smtClean="0"/>
              <a:t>List</a:t>
            </a:r>
            <a:r>
              <a:rPr lang="en-AU" baseline="0" dirty="0" smtClean="0"/>
              <a:t> of content to get an overview</a:t>
            </a:r>
          </a:p>
          <a:p>
            <a:r>
              <a:rPr lang="en-AU" baseline="0" dirty="0" smtClean="0"/>
              <a:t>There are three main parts</a:t>
            </a:r>
          </a:p>
          <a:p>
            <a:r>
              <a:rPr lang="en-AU" baseline="0" dirty="0" smtClean="0"/>
              <a:t>Our prefeasibility report and some context information such as the current stage of renewable energy deployment in </a:t>
            </a:r>
            <a:r>
              <a:rPr lang="en-AU" baseline="0" dirty="0" err="1" smtClean="0"/>
              <a:t>Hyefield</a:t>
            </a:r>
            <a:r>
              <a:rPr lang="en-AU" baseline="0" dirty="0" smtClean="0"/>
              <a:t> and the region</a:t>
            </a:r>
          </a:p>
          <a:p>
            <a:r>
              <a:rPr lang="en-AU" baseline="0" dirty="0" smtClean="0"/>
              <a:t>Second part is the renewable energy vision of the community based on the community survey and interviews</a:t>
            </a:r>
          </a:p>
          <a:p>
            <a:r>
              <a:rPr lang="en-AU" baseline="0" dirty="0" smtClean="0"/>
              <a:t>Thirdly the community engagement strategy for the next stage of this project which includes stakeholder mapping community engagement </a:t>
            </a:r>
            <a:r>
              <a:rPr lang="en-AU" baseline="0" dirty="0" err="1" smtClean="0"/>
              <a:t>activiites</a:t>
            </a:r>
            <a:r>
              <a:rPr lang="en-AU" baseline="0" dirty="0" smtClean="0"/>
              <a:t> a coms strategy and opportunities and challenges</a:t>
            </a:r>
          </a:p>
          <a:p>
            <a:endParaRPr lang="en-AU" dirty="0" smtClean="0"/>
          </a:p>
          <a:p>
            <a:r>
              <a:rPr lang="en-AU" dirty="0" smtClean="0"/>
              <a:t>So this is the outline, for the sake of time, we won’t go into detail</a:t>
            </a:r>
            <a:r>
              <a:rPr lang="en-AU" baseline="0" dirty="0" smtClean="0"/>
              <a:t> in all parts, but I like to present a couple of slides on the vision and the engagement plan for your information and feedback</a:t>
            </a:r>
            <a:endParaRPr lang="en-AU" dirty="0"/>
          </a:p>
        </p:txBody>
      </p:sp>
      <p:sp>
        <p:nvSpPr>
          <p:cNvPr id="4" name="Slide Number Placeholder 3"/>
          <p:cNvSpPr>
            <a:spLocks noGrp="1"/>
          </p:cNvSpPr>
          <p:nvPr>
            <p:ph type="sldNum" sz="quarter" idx="10"/>
          </p:nvPr>
        </p:nvSpPr>
        <p:spPr/>
        <p:txBody>
          <a:bodyPr/>
          <a:lstStyle/>
          <a:p>
            <a:fld id="{BD0E3082-BF17-4B23-8FB3-169CCEF46516}" type="slidenum">
              <a:rPr lang="en-AU" smtClean="0"/>
              <a:t>3</a:t>
            </a:fld>
            <a:endParaRPr lang="en-AU"/>
          </a:p>
        </p:txBody>
      </p:sp>
    </p:spTree>
    <p:extLst>
      <p:ext uri="{BB962C8B-B14F-4D97-AF65-F5344CB8AC3E}">
        <p14:creationId xmlns:p14="http://schemas.microsoft.com/office/powerpoint/2010/main" val="21072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t>(Clean Energy Regulator 2020) </a:t>
            </a:r>
            <a:endParaRPr lang="en-AU" dirty="0"/>
          </a:p>
        </p:txBody>
      </p:sp>
      <p:sp>
        <p:nvSpPr>
          <p:cNvPr id="4" name="Slide Number Placeholder 3"/>
          <p:cNvSpPr>
            <a:spLocks noGrp="1"/>
          </p:cNvSpPr>
          <p:nvPr>
            <p:ph type="sldNum" sz="quarter" idx="10"/>
          </p:nvPr>
        </p:nvSpPr>
        <p:spPr/>
        <p:txBody>
          <a:bodyPr/>
          <a:lstStyle/>
          <a:p>
            <a:fld id="{65D99733-1076-411E-9199-AC3DCA7FCB18}" type="slidenum">
              <a:rPr lang="en-AU" smtClean="0"/>
              <a:t>14</a:t>
            </a:fld>
            <a:endParaRPr lang="en-AU"/>
          </a:p>
        </p:txBody>
      </p:sp>
    </p:spTree>
    <p:extLst>
      <p:ext uri="{BB962C8B-B14F-4D97-AF65-F5344CB8AC3E}">
        <p14:creationId xmlns:p14="http://schemas.microsoft.com/office/powerpoint/2010/main" val="104682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D0E3082-BF17-4B23-8FB3-169CCEF46516}" type="slidenum">
              <a:rPr lang="en-AU" smtClean="0"/>
              <a:t>17</a:t>
            </a:fld>
            <a:endParaRPr lang="en-AU"/>
          </a:p>
        </p:txBody>
      </p:sp>
    </p:spTree>
    <p:extLst>
      <p:ext uri="{BB962C8B-B14F-4D97-AF65-F5344CB8AC3E}">
        <p14:creationId xmlns:p14="http://schemas.microsoft.com/office/powerpoint/2010/main" val="117336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isf.uts.edu.a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63E1196-CE44-4D08-88CF-1437C0C35633}"/>
              </a:ext>
            </a:extLst>
          </p:cNvPr>
          <p:cNvSpPr>
            <a:spLocks noGrp="1"/>
          </p:cNvSpPr>
          <p:nvPr>
            <p:ph type="pic" sz="quarter" idx="11" hasCustomPrompt="1"/>
          </p:nvPr>
        </p:nvSpPr>
        <p:spPr>
          <a:xfrm>
            <a:off x="0" y="-1"/>
            <a:ext cx="10691813" cy="7560000"/>
          </a:xfrm>
          <a:pattFill prst="pct5">
            <a:fgClr>
              <a:schemeClr val="accent1"/>
            </a:fgClr>
            <a:bgClr>
              <a:schemeClr val="bg1"/>
            </a:bgClr>
          </a:pattFill>
        </p:spPr>
        <p:txBody>
          <a:bodyPr anchor="t" anchorCtr="1"/>
          <a:lstStyle>
            <a:lvl1pPr algn="ctr">
              <a:defRPr/>
            </a:lvl1pPr>
          </a:lstStyle>
          <a:p>
            <a:r>
              <a:rPr lang="en-US" dirty="0"/>
              <a:t/>
            </a:r>
            <a:br>
              <a:rPr lang="en-US" dirty="0"/>
            </a:br>
            <a:r>
              <a:rPr lang="en-US" dirty="0"/>
              <a:t>Insert picture </a:t>
            </a:r>
            <a:br>
              <a:rPr lang="en-US" dirty="0"/>
            </a:br>
            <a:r>
              <a:rPr lang="en-US" dirty="0"/>
              <a:t>29.7cm wide x 21cm high</a:t>
            </a:r>
            <a:endParaRPr lang="en-AU" dirty="0"/>
          </a:p>
        </p:txBody>
      </p:sp>
      <p:sp>
        <p:nvSpPr>
          <p:cNvPr id="2" name="Title 1">
            <a:extLst>
              <a:ext uri="{FF2B5EF4-FFF2-40B4-BE49-F238E27FC236}">
                <a16:creationId xmlns:a16="http://schemas.microsoft.com/office/drawing/2014/main" id="{B9809E0C-4EBA-4268-9A06-01643D2AD158}"/>
              </a:ext>
            </a:extLst>
          </p:cNvPr>
          <p:cNvSpPr>
            <a:spLocks noGrp="1"/>
          </p:cNvSpPr>
          <p:nvPr>
            <p:ph type="ctrTitle"/>
          </p:nvPr>
        </p:nvSpPr>
        <p:spPr>
          <a:xfrm>
            <a:off x="540000" y="2416641"/>
            <a:ext cx="6228000" cy="1047917"/>
          </a:xfrm>
        </p:spPr>
        <p:txBody>
          <a:bodyPr anchor="b" anchorCtr="0">
            <a:normAutofit/>
          </a:bodyPr>
          <a:lstStyle>
            <a:lvl1pPr algn="l">
              <a:defRPr sz="36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582512E-926B-44AC-B99D-60DD73DCDF2C}"/>
              </a:ext>
            </a:extLst>
          </p:cNvPr>
          <p:cNvSpPr>
            <a:spLocks noGrp="1"/>
          </p:cNvSpPr>
          <p:nvPr>
            <p:ph type="subTitle" idx="1"/>
          </p:nvPr>
        </p:nvSpPr>
        <p:spPr>
          <a:xfrm>
            <a:off x="540001" y="4072181"/>
            <a:ext cx="6228000" cy="520140"/>
          </a:xfrm>
        </p:spPr>
        <p:txBody>
          <a:bodyPr>
            <a:normAutofit/>
          </a:bodyPr>
          <a:lstStyle>
            <a:lvl1pPr marL="0" indent="0" algn="l">
              <a:buNone/>
              <a:defRPr sz="2800" b="1">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endParaRPr lang="en-AU" dirty="0"/>
          </a:p>
        </p:txBody>
      </p:sp>
      <p:sp>
        <p:nvSpPr>
          <p:cNvPr id="11" name="Text Placeholder 10">
            <a:extLst>
              <a:ext uri="{FF2B5EF4-FFF2-40B4-BE49-F238E27FC236}">
                <a16:creationId xmlns:a16="http://schemas.microsoft.com/office/drawing/2014/main" id="{E567582F-C6D2-4D42-9C9F-71E7AEB65F6B}"/>
              </a:ext>
            </a:extLst>
          </p:cNvPr>
          <p:cNvSpPr>
            <a:spLocks noGrp="1"/>
          </p:cNvSpPr>
          <p:nvPr>
            <p:ph type="body" sz="quarter" idx="10"/>
          </p:nvPr>
        </p:nvSpPr>
        <p:spPr>
          <a:xfrm>
            <a:off x="520700" y="4643438"/>
            <a:ext cx="6247050" cy="519112"/>
          </a:xfrm>
        </p:spPr>
        <p:txBody>
          <a:bodyPr>
            <a:noAutofit/>
          </a:bodyPr>
          <a:lstStyle>
            <a:lvl1pPr>
              <a:defRPr sz="2200">
                <a:solidFill>
                  <a:schemeClr val="bg1"/>
                </a:solidFill>
              </a:defRPr>
            </a:lvl1pPr>
          </a:lstStyle>
          <a:p>
            <a:pPr lvl="0"/>
            <a:r>
              <a:rPr lang="en-US" dirty="0"/>
              <a:t>Click to edit Master text styles</a:t>
            </a:r>
            <a:endParaRPr lang="en-AU" dirty="0"/>
          </a:p>
        </p:txBody>
      </p:sp>
      <p:sp>
        <p:nvSpPr>
          <p:cNvPr id="17" name="Picture Placeholder 16">
            <a:extLst>
              <a:ext uri="{FF2B5EF4-FFF2-40B4-BE49-F238E27FC236}">
                <a16:creationId xmlns:a16="http://schemas.microsoft.com/office/drawing/2014/main" id="{45A30F41-6E29-4634-B6AC-8020B586D39B}"/>
              </a:ext>
            </a:extLst>
          </p:cNvPr>
          <p:cNvSpPr>
            <a:spLocks noGrp="1"/>
          </p:cNvSpPr>
          <p:nvPr>
            <p:ph type="pic" sz="quarter" idx="12" hasCustomPrompt="1"/>
          </p:nvPr>
        </p:nvSpPr>
        <p:spPr>
          <a:xfrm>
            <a:off x="5328000" y="5997600"/>
            <a:ext cx="1800000" cy="820800"/>
          </a:xfrm>
          <a:ln w="12700">
            <a:solidFill>
              <a:schemeClr val="bg1"/>
            </a:solidFill>
          </a:ln>
        </p:spPr>
        <p:txBody>
          <a:bodyPr anchor="ctr" anchorCtr="0">
            <a:normAutofit/>
          </a:bodyPr>
          <a:lstStyle>
            <a:lvl1pPr algn="ctr">
              <a:defRPr sz="1400">
                <a:solidFill>
                  <a:schemeClr val="bg1"/>
                </a:solidFill>
              </a:defRPr>
            </a:lvl1pPr>
          </a:lstStyle>
          <a:p>
            <a:r>
              <a:rPr lang="en-US" dirty="0"/>
              <a:t>Insert client logo</a:t>
            </a:r>
            <a:endParaRPr lang="en-AU" dirty="0"/>
          </a:p>
        </p:txBody>
      </p:sp>
    </p:spTree>
    <p:extLst>
      <p:ext uri="{BB962C8B-B14F-4D97-AF65-F5344CB8AC3E}">
        <p14:creationId xmlns:p14="http://schemas.microsoft.com/office/powerpoint/2010/main" val="271083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Img">
    <p:bg>
      <p:bgPr>
        <a:solidFill>
          <a:srgbClr val="3F6FEF"/>
        </a:solidFill>
        <a:effectLst/>
      </p:bgPr>
    </p:bg>
    <p:spTree>
      <p:nvGrpSpPr>
        <p:cNvPr id="1" name=""/>
        <p:cNvGrpSpPr/>
        <p:nvPr/>
      </p:nvGrpSpPr>
      <p:grpSpPr>
        <a:xfrm>
          <a:off x="0" y="0"/>
          <a:ext cx="0" cy="0"/>
          <a:chOff x="0" y="0"/>
          <a:chExt cx="0" cy="0"/>
        </a:xfrm>
      </p:grpSpPr>
      <p:pic>
        <p:nvPicPr>
          <p:cNvPr id="6" name="Picture 5" descr="A picture containing kite, sky, flying, clear&#10;&#10;Description automatically generated">
            <a:extLst>
              <a:ext uri="{FF2B5EF4-FFF2-40B4-BE49-F238E27FC236}">
                <a16:creationId xmlns:a16="http://schemas.microsoft.com/office/drawing/2014/main" id="{C5C9250F-412B-4347-8D82-52A0B42F8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3580887" y="4744720"/>
            <a:ext cx="6590225" cy="1951355"/>
          </a:xfrm>
        </p:spPr>
        <p:txBody>
          <a:bodyPr anchor="b">
            <a:normAutofit/>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A8FBB11D-B019-4E74-99B6-B209FE222984}"/>
              </a:ext>
            </a:extLst>
          </p:cNvPr>
          <p:cNvCxnSpPr/>
          <p:nvPr userDrawn="1"/>
        </p:nvCxnSpPr>
        <p:spPr>
          <a:xfrm>
            <a:off x="540000" y="5288400"/>
            <a:ext cx="9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96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520701" y="4368800"/>
            <a:ext cx="9650412" cy="670561"/>
          </a:xfrm>
        </p:spPr>
        <p:txBody>
          <a:bodyPr anchor="b">
            <a:normAutofit/>
          </a:bodyPr>
          <a:lstStyle>
            <a:lvl1pPr algn="r">
              <a:defRPr sz="3600">
                <a:solidFill>
                  <a:schemeClr val="bg2"/>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2"/>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A8FBB11D-B019-4E74-99B6-B209FE222984}"/>
              </a:ext>
            </a:extLst>
          </p:cNvPr>
          <p:cNvCxnSpPr/>
          <p:nvPr userDrawn="1"/>
        </p:nvCxnSpPr>
        <p:spPr>
          <a:xfrm>
            <a:off x="540000" y="5288400"/>
            <a:ext cx="961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C107FBE-514A-46F3-B23B-2746AE7DAF00}"/>
              </a:ext>
            </a:extLst>
          </p:cNvPr>
          <p:cNvSpPr>
            <a:spLocks noGrp="1"/>
          </p:cNvSpPr>
          <p:nvPr>
            <p:ph type="body" sz="quarter" idx="10"/>
          </p:nvPr>
        </p:nvSpPr>
        <p:spPr>
          <a:xfrm>
            <a:off x="2052638" y="5537440"/>
            <a:ext cx="8099425" cy="498236"/>
          </a:xfrm>
        </p:spPr>
        <p:txBody>
          <a:bodyPr>
            <a:noAutofit/>
          </a:bodyPr>
          <a:lstStyle>
            <a:lvl1pPr algn="r">
              <a:defRPr sz="2600" b="1">
                <a:solidFill>
                  <a:srgbClr val="000000"/>
                </a:solidFill>
              </a:defRPr>
            </a:lvl1pPr>
            <a:lvl2pPr algn="r">
              <a:defRPr/>
            </a:lvl2pPr>
            <a:lvl3pPr algn="r">
              <a:defRPr/>
            </a:lvl3pPr>
            <a:lvl4pPr algn="r">
              <a:defRPr/>
            </a:lvl4pPr>
            <a:lvl5pPr algn="r">
              <a:defRPr/>
            </a:lvl5pPr>
          </a:lstStyle>
          <a:p>
            <a:pPr lvl="0"/>
            <a:r>
              <a:rPr lang="en-US" dirty="0"/>
              <a:t>Click to edit Master text styles</a:t>
            </a:r>
            <a:endParaRPr lang="en-AU" dirty="0"/>
          </a:p>
        </p:txBody>
      </p:sp>
    </p:spTree>
    <p:extLst>
      <p:ext uri="{BB962C8B-B14F-4D97-AF65-F5344CB8AC3E}">
        <p14:creationId xmlns:p14="http://schemas.microsoft.com/office/powerpoint/2010/main" val="17337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774E703-FFBA-4A36-8D43-48BF837BF473}"/>
              </a:ext>
            </a:extLst>
          </p:cNvPr>
          <p:cNvSpPr>
            <a:spLocks noGrp="1"/>
          </p:cNvSpPr>
          <p:nvPr>
            <p:ph type="pic" sz="quarter" idx="15" hasCustomPrompt="1"/>
          </p:nvPr>
        </p:nvSpPr>
        <p:spPr>
          <a:xfrm>
            <a:off x="6227763" y="2533650"/>
            <a:ext cx="3924300" cy="4162425"/>
          </a:xfrm>
          <a:pattFill prst="pct5">
            <a:fgClr>
              <a:schemeClr val="accent1"/>
            </a:fgClr>
            <a:bgClr>
              <a:schemeClr val="bg1"/>
            </a:bgClr>
          </a:pattFill>
        </p:spPr>
        <p:txBody>
          <a:bodyPr/>
          <a:lstStyle>
            <a:lvl1pPr algn="ctr">
              <a:defRPr/>
            </a:lvl1pPr>
          </a:lstStyle>
          <a:p>
            <a:r>
              <a:rPr lang="en-US" dirty="0"/>
              <a:t>Insert picture</a:t>
            </a:r>
            <a:br>
              <a:rPr lang="en-US" dirty="0"/>
            </a:br>
            <a:r>
              <a:rPr lang="en-US" dirty="0"/>
              <a:t>10.9cm x 11.56 high</a:t>
            </a:r>
            <a:endParaRPr lang="en-AU" dirty="0"/>
          </a:p>
        </p:txBody>
      </p:sp>
      <p:sp>
        <p:nvSpPr>
          <p:cNvPr id="2" name="Title 1">
            <a:extLst>
              <a:ext uri="{FF2B5EF4-FFF2-40B4-BE49-F238E27FC236}">
                <a16:creationId xmlns:a16="http://schemas.microsoft.com/office/drawing/2014/main" id="{94B002EA-07B7-466A-B1DF-74F94E0FF32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E140EC8-5CE9-4B24-B381-673C41A6C4F7}"/>
              </a:ext>
            </a:extLst>
          </p:cNvPr>
          <p:cNvSpPr>
            <a:spLocks noGrp="1"/>
          </p:cNvSpPr>
          <p:nvPr>
            <p:ph sz="half" idx="1"/>
          </p:nvPr>
        </p:nvSpPr>
        <p:spPr>
          <a:xfrm>
            <a:off x="520700" y="2915664"/>
            <a:ext cx="5292000" cy="3780411"/>
          </a:xfrm>
        </p:spPr>
        <p:txBody>
          <a:bodyPr>
            <a:normAutofit/>
          </a:bodyPr>
          <a:lstStyle>
            <a:lvl1pPr>
              <a:lnSpc>
                <a:spcPts val="1800"/>
              </a:lnSpc>
              <a:spcAft>
                <a:spcPts val="600"/>
              </a:spcAft>
              <a:defRPr sz="1400" b="0">
                <a:solidFill>
                  <a:schemeClr val="tx1"/>
                </a:solidFill>
              </a:defRPr>
            </a:lvl1pPr>
            <a:lvl2pPr marL="233363" indent="-233363">
              <a:lnSpc>
                <a:spcPts val="1800"/>
              </a:lnSpc>
              <a:spcAft>
                <a:spcPts val="600"/>
              </a:spcAft>
              <a:buFont typeface="Arial" panose="020B0604020202020204" pitchFamily="34" charset="0"/>
              <a:buChar char="•"/>
              <a:defRPr sz="1400" b="0">
                <a:solidFill>
                  <a:schemeClr val="tx1"/>
                </a:solidFill>
              </a:defRPr>
            </a:lvl2pPr>
            <a:lvl3pPr marL="447675" indent="-223838">
              <a:lnSpc>
                <a:spcPts val="1800"/>
              </a:lnSpc>
              <a:spcAft>
                <a:spcPts val="600"/>
              </a:spcAft>
              <a:buFont typeface="Calibri" panose="020F0502020204030204" pitchFamily="34" charset="0"/>
              <a:buChar char="–"/>
              <a:defRPr sz="1400" b="0">
                <a:solidFill>
                  <a:schemeClr val="tx1"/>
                </a:solidFill>
              </a:defRPr>
            </a:lvl3pPr>
            <a:lvl4pPr marL="669925" indent="-222250">
              <a:lnSpc>
                <a:spcPts val="1800"/>
              </a:lnSpc>
              <a:spcAft>
                <a:spcPts val="600"/>
              </a:spcAft>
              <a:defRPr sz="1400" b="0">
                <a:solidFill>
                  <a:schemeClr val="tx1"/>
                </a:solidFill>
              </a:defRPr>
            </a:lvl4pPr>
            <a:lvl5pPr marL="914400" indent="-244475">
              <a:lnSpc>
                <a:spcPts val="1800"/>
              </a:lnSpc>
              <a:spcAft>
                <a:spcPts val="600"/>
              </a:spcAft>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a:extLst>
              <a:ext uri="{FF2B5EF4-FFF2-40B4-BE49-F238E27FC236}">
                <a16:creationId xmlns:a16="http://schemas.microsoft.com/office/drawing/2014/main" id="{D118F780-77BE-4EC0-9E7C-736D28F46FEB}"/>
              </a:ext>
            </a:extLst>
          </p:cNvPr>
          <p:cNvSpPr>
            <a:spLocks noGrp="1"/>
          </p:cNvSpPr>
          <p:nvPr>
            <p:ph type="ftr" sz="quarter" idx="11"/>
          </p:nvPr>
        </p:nvSpPr>
        <p:spPr/>
        <p:txBody>
          <a:bodyPr/>
          <a:lstStyle/>
          <a:p>
            <a:r>
              <a:rPr lang="en-US"/>
              <a:t>TITLE |  Institute for Sustainable Futures</a:t>
            </a:r>
            <a:endParaRPr lang="en-AU"/>
          </a:p>
        </p:txBody>
      </p:sp>
      <p:sp>
        <p:nvSpPr>
          <p:cNvPr id="7" name="Slide Number Placeholder 6">
            <a:extLst>
              <a:ext uri="{FF2B5EF4-FFF2-40B4-BE49-F238E27FC236}">
                <a16:creationId xmlns:a16="http://schemas.microsoft.com/office/drawing/2014/main" id="{4FC8F8B0-A282-488F-97F2-0ECB51DA556A}"/>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8" name="Content Placeholder 2">
            <a:extLst>
              <a:ext uri="{FF2B5EF4-FFF2-40B4-BE49-F238E27FC236}">
                <a16:creationId xmlns:a16="http://schemas.microsoft.com/office/drawing/2014/main" id="{A6EFEB8F-A26E-4A7D-809D-155F682E5BDC}"/>
              </a:ext>
            </a:extLst>
          </p:cNvPr>
          <p:cNvSpPr>
            <a:spLocks noGrp="1"/>
          </p:cNvSpPr>
          <p:nvPr>
            <p:ph idx="13"/>
          </p:nvPr>
        </p:nvSpPr>
        <p:spPr>
          <a:xfrm>
            <a:off x="520700" y="1440000"/>
            <a:ext cx="9650413" cy="1093920"/>
          </a:xfrm>
        </p:spPr>
        <p:txBody>
          <a:bodyPr numCol="1"/>
          <a:lstStyle/>
          <a:p>
            <a:pPr lvl="0"/>
            <a:r>
              <a:rPr lang="en-US" dirty="0"/>
              <a:t>Click to edit Master text styles</a:t>
            </a:r>
            <a:endParaRPr lang="en-AU" dirty="0"/>
          </a:p>
        </p:txBody>
      </p:sp>
      <p:sp>
        <p:nvSpPr>
          <p:cNvPr id="9" name="Content Placeholder 2">
            <a:extLst>
              <a:ext uri="{FF2B5EF4-FFF2-40B4-BE49-F238E27FC236}">
                <a16:creationId xmlns:a16="http://schemas.microsoft.com/office/drawing/2014/main" id="{4442A756-3071-4A49-9125-F4239DCC1C77}"/>
              </a:ext>
            </a:extLst>
          </p:cNvPr>
          <p:cNvSpPr>
            <a:spLocks noGrp="1"/>
          </p:cNvSpPr>
          <p:nvPr>
            <p:ph idx="14"/>
          </p:nvPr>
        </p:nvSpPr>
        <p:spPr>
          <a:xfrm>
            <a:off x="520700" y="2533921"/>
            <a:ext cx="5292000"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283621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alf-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774E703-FFBA-4A36-8D43-48BF837BF473}"/>
              </a:ext>
            </a:extLst>
          </p:cNvPr>
          <p:cNvSpPr>
            <a:spLocks noGrp="1"/>
          </p:cNvSpPr>
          <p:nvPr>
            <p:ph type="pic" sz="quarter" idx="15" hasCustomPrompt="1"/>
          </p:nvPr>
        </p:nvSpPr>
        <p:spPr>
          <a:xfrm>
            <a:off x="5345906" y="719675"/>
            <a:ext cx="5345907" cy="6840000"/>
          </a:xfrm>
          <a:pattFill prst="pct5">
            <a:fgClr>
              <a:schemeClr val="accent1"/>
            </a:fgClr>
            <a:bgClr>
              <a:schemeClr val="bg1"/>
            </a:bgClr>
          </a:pattFill>
        </p:spPr>
        <p:txBody>
          <a:bodyPr/>
          <a:lstStyle>
            <a:lvl1pPr algn="ctr">
              <a:defRPr/>
            </a:lvl1pPr>
          </a:lstStyle>
          <a:p>
            <a:r>
              <a:rPr lang="en-US" dirty="0"/>
              <a:t>Insert picture</a:t>
            </a:r>
            <a:br>
              <a:rPr lang="en-US" dirty="0"/>
            </a:br>
            <a:r>
              <a:rPr lang="en-US" dirty="0"/>
              <a:t>14.85cm x 19cm high</a:t>
            </a:r>
            <a:endParaRPr lang="en-AU" dirty="0"/>
          </a:p>
        </p:txBody>
      </p:sp>
      <p:sp>
        <p:nvSpPr>
          <p:cNvPr id="2" name="Title 1">
            <a:extLst>
              <a:ext uri="{FF2B5EF4-FFF2-40B4-BE49-F238E27FC236}">
                <a16:creationId xmlns:a16="http://schemas.microsoft.com/office/drawing/2014/main" id="{94B002EA-07B7-466A-B1DF-74F94E0FF32E}"/>
              </a:ext>
            </a:extLst>
          </p:cNvPr>
          <p:cNvSpPr>
            <a:spLocks noGrp="1"/>
          </p:cNvSpPr>
          <p:nvPr>
            <p:ph type="title"/>
          </p:nvPr>
        </p:nvSpPr>
        <p:spPr>
          <a:xfrm>
            <a:off x="540000" y="666623"/>
            <a:ext cx="4428000" cy="978482"/>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E140EC8-5CE9-4B24-B381-673C41A6C4F7}"/>
              </a:ext>
            </a:extLst>
          </p:cNvPr>
          <p:cNvSpPr>
            <a:spLocks noGrp="1"/>
          </p:cNvSpPr>
          <p:nvPr>
            <p:ph sz="half" idx="1"/>
          </p:nvPr>
        </p:nvSpPr>
        <p:spPr>
          <a:xfrm>
            <a:off x="520700" y="3239901"/>
            <a:ext cx="4428000" cy="3456174"/>
          </a:xfrm>
        </p:spPr>
        <p:txBody>
          <a:bodyPr>
            <a:normAutofit/>
          </a:bodyPr>
          <a:lstStyle>
            <a:lvl1pPr>
              <a:lnSpc>
                <a:spcPts val="1800"/>
              </a:lnSpc>
              <a:spcAft>
                <a:spcPts val="600"/>
              </a:spcAft>
              <a:defRPr sz="1400" b="0">
                <a:solidFill>
                  <a:schemeClr val="tx1"/>
                </a:solidFill>
              </a:defRPr>
            </a:lvl1pPr>
            <a:lvl2pPr marL="233363" indent="-233363">
              <a:lnSpc>
                <a:spcPts val="1800"/>
              </a:lnSpc>
              <a:spcAft>
                <a:spcPts val="600"/>
              </a:spcAft>
              <a:buFont typeface="Arial" panose="020B0604020202020204" pitchFamily="34" charset="0"/>
              <a:buChar char="•"/>
              <a:defRPr sz="1400" b="0">
                <a:solidFill>
                  <a:schemeClr val="tx1"/>
                </a:solidFill>
              </a:defRPr>
            </a:lvl2pPr>
            <a:lvl3pPr marL="447675" indent="-223838">
              <a:lnSpc>
                <a:spcPts val="1800"/>
              </a:lnSpc>
              <a:spcAft>
                <a:spcPts val="600"/>
              </a:spcAft>
              <a:buFont typeface="Calibri" panose="020F0502020204030204" pitchFamily="34" charset="0"/>
              <a:buChar char="–"/>
              <a:defRPr sz="1400" b="0">
                <a:solidFill>
                  <a:schemeClr val="tx1"/>
                </a:solidFill>
              </a:defRPr>
            </a:lvl3pPr>
            <a:lvl4pPr marL="669925" indent="-222250">
              <a:lnSpc>
                <a:spcPts val="1800"/>
              </a:lnSpc>
              <a:spcAft>
                <a:spcPts val="600"/>
              </a:spcAft>
              <a:defRPr sz="1400" b="0">
                <a:solidFill>
                  <a:schemeClr val="tx1"/>
                </a:solidFill>
              </a:defRPr>
            </a:lvl4pPr>
            <a:lvl5pPr marL="914400" indent="-244475">
              <a:lnSpc>
                <a:spcPts val="1800"/>
              </a:lnSpc>
              <a:spcAft>
                <a:spcPts val="600"/>
              </a:spcAft>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a:extLst>
              <a:ext uri="{FF2B5EF4-FFF2-40B4-BE49-F238E27FC236}">
                <a16:creationId xmlns:a16="http://schemas.microsoft.com/office/drawing/2014/main" id="{D118F780-77BE-4EC0-9E7C-736D28F46FEB}"/>
              </a:ext>
            </a:extLst>
          </p:cNvPr>
          <p:cNvSpPr>
            <a:spLocks noGrp="1"/>
          </p:cNvSpPr>
          <p:nvPr>
            <p:ph type="ftr" sz="quarter" idx="11"/>
          </p:nvPr>
        </p:nvSpPr>
        <p:spPr/>
        <p:txBody>
          <a:bodyPr/>
          <a:lstStyle/>
          <a:p>
            <a:r>
              <a:rPr lang="en-US"/>
              <a:t>TITLE |  Institute for Sustainable Futures</a:t>
            </a:r>
            <a:endParaRPr lang="en-AU"/>
          </a:p>
        </p:txBody>
      </p:sp>
      <p:sp>
        <p:nvSpPr>
          <p:cNvPr id="7" name="Slide Number Placeholder 6">
            <a:extLst>
              <a:ext uri="{FF2B5EF4-FFF2-40B4-BE49-F238E27FC236}">
                <a16:creationId xmlns:a16="http://schemas.microsoft.com/office/drawing/2014/main" id="{4FC8F8B0-A282-488F-97F2-0ECB51DA556A}"/>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8" name="Content Placeholder 2">
            <a:extLst>
              <a:ext uri="{FF2B5EF4-FFF2-40B4-BE49-F238E27FC236}">
                <a16:creationId xmlns:a16="http://schemas.microsoft.com/office/drawing/2014/main" id="{A6EFEB8F-A26E-4A7D-809D-155F682E5BDC}"/>
              </a:ext>
            </a:extLst>
          </p:cNvPr>
          <p:cNvSpPr>
            <a:spLocks noGrp="1"/>
          </p:cNvSpPr>
          <p:nvPr>
            <p:ph idx="13"/>
          </p:nvPr>
        </p:nvSpPr>
        <p:spPr>
          <a:xfrm>
            <a:off x="520701" y="1910080"/>
            <a:ext cx="4428000" cy="909533"/>
          </a:xfrm>
        </p:spPr>
        <p:txBody>
          <a:bodyPr numCol="1"/>
          <a:lstStyle/>
          <a:p>
            <a:pPr lvl="0"/>
            <a:r>
              <a:rPr lang="en-US" dirty="0"/>
              <a:t>Click to edit Master text styles</a:t>
            </a:r>
            <a:endParaRPr lang="en-AU" dirty="0"/>
          </a:p>
        </p:txBody>
      </p:sp>
      <p:sp>
        <p:nvSpPr>
          <p:cNvPr id="9" name="Content Placeholder 2">
            <a:extLst>
              <a:ext uri="{FF2B5EF4-FFF2-40B4-BE49-F238E27FC236}">
                <a16:creationId xmlns:a16="http://schemas.microsoft.com/office/drawing/2014/main" id="{4442A756-3071-4A49-9125-F4239DCC1C77}"/>
              </a:ext>
            </a:extLst>
          </p:cNvPr>
          <p:cNvSpPr>
            <a:spLocks noGrp="1"/>
          </p:cNvSpPr>
          <p:nvPr>
            <p:ph idx="14"/>
          </p:nvPr>
        </p:nvSpPr>
        <p:spPr>
          <a:xfrm>
            <a:off x="520700" y="2856088"/>
            <a:ext cx="4428000" cy="347344"/>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404179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CB9BF52-4D43-43A4-A4FA-C5C30A6DEEEF}"/>
              </a:ext>
            </a:extLst>
          </p:cNvPr>
          <p:cNvSpPr>
            <a:spLocks noGrp="1"/>
          </p:cNvSpPr>
          <p:nvPr>
            <p:ph type="pic" sz="quarter" idx="13" hasCustomPrompt="1"/>
          </p:nvPr>
        </p:nvSpPr>
        <p:spPr>
          <a:xfrm>
            <a:off x="0" y="-1"/>
            <a:ext cx="10691813" cy="7560000"/>
          </a:xfrm>
          <a:pattFill prst="pct5">
            <a:fgClr>
              <a:schemeClr val="accent1"/>
            </a:fgClr>
            <a:bgClr>
              <a:schemeClr val="bg1"/>
            </a:bgClr>
          </a:pattFill>
        </p:spPr>
        <p:txBody>
          <a:bodyPr anchor="t" anchorCtr="1"/>
          <a:lstStyle>
            <a:lvl1pPr algn="ctr">
              <a:defRPr/>
            </a:lvl1pPr>
          </a:lstStyle>
          <a:p>
            <a:r>
              <a:rPr lang="en-US" dirty="0"/>
              <a:t/>
            </a:r>
            <a:br>
              <a:rPr lang="en-US" dirty="0"/>
            </a:br>
            <a:r>
              <a:rPr lang="en-US" dirty="0"/>
              <a:t>Insert picture </a:t>
            </a:r>
            <a:br>
              <a:rPr lang="en-US" dirty="0"/>
            </a:br>
            <a:r>
              <a:rPr lang="en-US" dirty="0"/>
              <a:t>29.7cm wide x 21cm high</a:t>
            </a:r>
            <a:endParaRPr lang="en-AU" dirty="0"/>
          </a:p>
        </p:txBody>
      </p:sp>
      <p:sp>
        <p:nvSpPr>
          <p:cNvPr id="2" name="Title 1">
            <a:extLst>
              <a:ext uri="{FF2B5EF4-FFF2-40B4-BE49-F238E27FC236}">
                <a16:creationId xmlns:a16="http://schemas.microsoft.com/office/drawing/2014/main" id="{C309AB4B-0B4B-4774-B38A-00FA2AAE4360}"/>
              </a:ext>
            </a:extLst>
          </p:cNvPr>
          <p:cNvSpPr>
            <a:spLocks noGrp="1"/>
          </p:cNvSpPr>
          <p:nvPr>
            <p:ph type="title"/>
          </p:nvPr>
        </p:nvSpPr>
        <p:spPr>
          <a:xfrm>
            <a:off x="946800" y="4186800"/>
            <a:ext cx="8845200" cy="2386800"/>
          </a:xfrm>
        </p:spPr>
        <p:txBody>
          <a:bodyPr anchor="t" anchorCtr="0">
            <a:normAutofit/>
          </a:bodyPr>
          <a:lstStyle>
            <a:lvl1pPr>
              <a:defRPr sz="3400">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22363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4699-F6E3-4897-A535-D7024A1CD4A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94B7D8-DBA2-43FA-AFD8-19662072D119}"/>
              </a:ext>
            </a:extLst>
          </p:cNvPr>
          <p:cNvSpPr>
            <a:spLocks noGrp="1"/>
          </p:cNvSpPr>
          <p:nvPr>
            <p:ph type="ftr" sz="quarter" idx="11"/>
          </p:nvPr>
        </p:nvSpPr>
        <p:spPr/>
        <p:txBody>
          <a:bodyPr/>
          <a:lstStyle/>
          <a:p>
            <a:r>
              <a:rPr lang="en-US"/>
              <a:t>TITLE |  Institute for Sustainable Futures</a:t>
            </a:r>
            <a:endParaRPr lang="en-AU"/>
          </a:p>
        </p:txBody>
      </p:sp>
      <p:sp>
        <p:nvSpPr>
          <p:cNvPr id="5" name="Slide Number Placeholder 4">
            <a:extLst>
              <a:ext uri="{FF2B5EF4-FFF2-40B4-BE49-F238E27FC236}">
                <a16:creationId xmlns:a16="http://schemas.microsoft.com/office/drawing/2014/main" id="{6923A4BC-89DB-4276-B8D4-DC66C0C6B69D}"/>
              </a:ext>
            </a:extLst>
          </p:cNvPr>
          <p:cNvSpPr>
            <a:spLocks noGrp="1"/>
          </p:cNvSpPr>
          <p:nvPr>
            <p:ph type="sldNum" sz="quarter" idx="12"/>
          </p:nvPr>
        </p:nvSpPr>
        <p:spPr/>
        <p:txBody>
          <a:bodyPr/>
          <a:lstStyle/>
          <a:p>
            <a:fld id="{0A27FA32-C0E3-4FDB-B8B0-DA46B61DD1DE}" type="slidenum">
              <a:rPr lang="en-AU" smtClean="0"/>
              <a:t>‹#›</a:t>
            </a:fld>
            <a:endParaRPr lang="en-AU"/>
          </a:p>
        </p:txBody>
      </p:sp>
    </p:spTree>
    <p:extLst>
      <p:ext uri="{BB962C8B-B14F-4D97-AF65-F5344CB8AC3E}">
        <p14:creationId xmlns:p14="http://schemas.microsoft.com/office/powerpoint/2010/main" val="369377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BDAF44-1CB7-4DEC-8CE8-EF6E2B3BBF67}"/>
              </a:ext>
            </a:extLst>
          </p:cNvPr>
          <p:cNvSpPr>
            <a:spLocks noGrp="1"/>
          </p:cNvSpPr>
          <p:nvPr>
            <p:ph type="ftr" sz="quarter" idx="11"/>
          </p:nvPr>
        </p:nvSpPr>
        <p:spPr/>
        <p:txBody>
          <a:bodyPr/>
          <a:lstStyle/>
          <a:p>
            <a:r>
              <a:rPr lang="en-US"/>
              <a:t>TITLE |  Institute for Sustainable Futures</a:t>
            </a:r>
            <a:endParaRPr lang="en-AU"/>
          </a:p>
        </p:txBody>
      </p:sp>
      <p:sp>
        <p:nvSpPr>
          <p:cNvPr id="4" name="Slide Number Placeholder 3">
            <a:extLst>
              <a:ext uri="{FF2B5EF4-FFF2-40B4-BE49-F238E27FC236}">
                <a16:creationId xmlns:a16="http://schemas.microsoft.com/office/drawing/2014/main" id="{123608AB-1F83-42BA-A647-1E5796E8C96D}"/>
              </a:ext>
            </a:extLst>
          </p:cNvPr>
          <p:cNvSpPr>
            <a:spLocks noGrp="1"/>
          </p:cNvSpPr>
          <p:nvPr>
            <p:ph type="sldNum" sz="quarter" idx="12"/>
          </p:nvPr>
        </p:nvSpPr>
        <p:spPr/>
        <p:txBody>
          <a:bodyPr/>
          <a:lstStyle/>
          <a:p>
            <a:fld id="{0A27FA32-C0E3-4FDB-B8B0-DA46B61DD1DE}" type="slidenum">
              <a:rPr lang="en-AU" smtClean="0"/>
              <a:t>‹#›</a:t>
            </a:fld>
            <a:endParaRPr lang="en-AU"/>
          </a:p>
        </p:txBody>
      </p:sp>
    </p:spTree>
    <p:extLst>
      <p:ext uri="{BB962C8B-B14F-4D97-AF65-F5344CB8AC3E}">
        <p14:creationId xmlns:p14="http://schemas.microsoft.com/office/powerpoint/2010/main" val="403653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rgbClr val="3F6FE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E9AB9-93CF-4A03-84CC-3D3442E0A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3440" y="5868000"/>
            <a:ext cx="1152144" cy="1152144"/>
          </a:xfrm>
          <a:prstGeom prst="rect">
            <a:avLst/>
          </a:prstGeom>
        </p:spPr>
      </p:pic>
    </p:spTree>
    <p:extLst>
      <p:ext uri="{BB962C8B-B14F-4D97-AF65-F5344CB8AC3E}">
        <p14:creationId xmlns:p14="http://schemas.microsoft.com/office/powerpoint/2010/main" val="29993588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p:bgPr>
        <a:solidFill>
          <a:srgbClr val="3F6FE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825ECBB-EEF4-474B-BC4A-94F87EC01B18}"/>
              </a:ext>
            </a:extLst>
          </p:cNvPr>
          <p:cNvSpPr>
            <a:spLocks noGrp="1"/>
          </p:cNvSpPr>
          <p:nvPr>
            <p:ph type="pic" sz="quarter" idx="11" hasCustomPrompt="1"/>
          </p:nvPr>
        </p:nvSpPr>
        <p:spPr>
          <a:xfrm>
            <a:off x="5506720" y="0"/>
            <a:ext cx="5185093" cy="7559675"/>
          </a:xfrm>
          <a:custGeom>
            <a:avLst/>
            <a:gdLst>
              <a:gd name="connsiteX0" fmla="*/ 0 w 5184775"/>
              <a:gd name="connsiteY0" fmla="*/ 0 h 7559675"/>
              <a:gd name="connsiteX1" fmla="*/ 5184775 w 5184775"/>
              <a:gd name="connsiteY1" fmla="*/ 0 h 7559675"/>
              <a:gd name="connsiteX2" fmla="*/ 5184775 w 5184775"/>
              <a:gd name="connsiteY2" fmla="*/ 7559675 h 7559675"/>
              <a:gd name="connsiteX3" fmla="*/ 0 w 5184775"/>
              <a:gd name="connsiteY3" fmla="*/ 7559675 h 7559675"/>
              <a:gd name="connsiteX4" fmla="*/ 0 w 5184775"/>
              <a:gd name="connsiteY4" fmla="*/ 0 h 7559675"/>
              <a:gd name="connsiteX0" fmla="*/ 318 w 5185093"/>
              <a:gd name="connsiteY0" fmla="*/ 0 h 7559675"/>
              <a:gd name="connsiteX1" fmla="*/ 5185093 w 5185093"/>
              <a:gd name="connsiteY1" fmla="*/ 0 h 7559675"/>
              <a:gd name="connsiteX2" fmla="*/ 5185093 w 5185093"/>
              <a:gd name="connsiteY2" fmla="*/ 7559675 h 7559675"/>
              <a:gd name="connsiteX3" fmla="*/ 318 w 5185093"/>
              <a:gd name="connsiteY3" fmla="*/ 7559675 h 7559675"/>
              <a:gd name="connsiteX4" fmla="*/ 0 w 5185093"/>
              <a:gd name="connsiteY4" fmla="*/ 4582160 h 7559675"/>
              <a:gd name="connsiteX5" fmla="*/ 318 w 5185093"/>
              <a:gd name="connsiteY5" fmla="*/ 0 h 7559675"/>
              <a:gd name="connsiteX0" fmla="*/ 3149918 w 5185093"/>
              <a:gd name="connsiteY0" fmla="*/ 0 h 7559675"/>
              <a:gd name="connsiteX1" fmla="*/ 5185093 w 5185093"/>
              <a:gd name="connsiteY1" fmla="*/ 0 h 7559675"/>
              <a:gd name="connsiteX2" fmla="*/ 5185093 w 5185093"/>
              <a:gd name="connsiteY2" fmla="*/ 7559675 h 7559675"/>
              <a:gd name="connsiteX3" fmla="*/ 318 w 5185093"/>
              <a:gd name="connsiteY3" fmla="*/ 7559675 h 7559675"/>
              <a:gd name="connsiteX4" fmla="*/ 0 w 5185093"/>
              <a:gd name="connsiteY4" fmla="*/ 4582160 h 7559675"/>
              <a:gd name="connsiteX5" fmla="*/ 3149918 w 5185093"/>
              <a:gd name="connsiteY5" fmla="*/ 0 h 7559675"/>
              <a:gd name="connsiteX0" fmla="*/ 3149918 w 5185093"/>
              <a:gd name="connsiteY0" fmla="*/ 0 h 7559675"/>
              <a:gd name="connsiteX1" fmla="*/ 5185093 w 5185093"/>
              <a:gd name="connsiteY1" fmla="*/ 0 h 7559675"/>
              <a:gd name="connsiteX2" fmla="*/ 5185093 w 5185093"/>
              <a:gd name="connsiteY2" fmla="*/ 7559675 h 7559675"/>
              <a:gd name="connsiteX3" fmla="*/ 1493838 w 5185093"/>
              <a:gd name="connsiteY3" fmla="*/ 7559675 h 7559675"/>
              <a:gd name="connsiteX4" fmla="*/ 0 w 5185093"/>
              <a:gd name="connsiteY4" fmla="*/ 4582160 h 7559675"/>
              <a:gd name="connsiteX5" fmla="*/ 3149918 w 5185093"/>
              <a:gd name="connsiteY5" fmla="*/ 0 h 75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5093" h="7559675">
                <a:moveTo>
                  <a:pt x="3149918" y="0"/>
                </a:moveTo>
                <a:lnTo>
                  <a:pt x="5185093" y="0"/>
                </a:lnTo>
                <a:lnTo>
                  <a:pt x="5185093" y="7559675"/>
                </a:lnTo>
                <a:lnTo>
                  <a:pt x="1493838" y="7559675"/>
                </a:lnTo>
                <a:lnTo>
                  <a:pt x="0" y="4582160"/>
                </a:lnTo>
                <a:lnTo>
                  <a:pt x="3149918" y="0"/>
                </a:lnTo>
                <a:close/>
              </a:path>
            </a:pathLst>
          </a:custGeom>
          <a:pattFill prst="pct5">
            <a:fgClr>
              <a:schemeClr val="bg2"/>
            </a:fgClr>
            <a:bgClr>
              <a:schemeClr val="bg1"/>
            </a:bgClr>
          </a:pattFill>
        </p:spPr>
        <p:txBody>
          <a:bodyPr anchor="ctr" anchorCtr="0"/>
          <a:lstStyle>
            <a:lvl1pPr algn="ctr">
              <a:defRPr/>
            </a:lvl1pPr>
          </a:lstStyle>
          <a:p>
            <a:r>
              <a:rPr lang="en-US" dirty="0"/>
              <a:t>Insert picture </a:t>
            </a:r>
            <a:br>
              <a:rPr lang="en-US" dirty="0"/>
            </a:br>
            <a:r>
              <a:rPr lang="en-US" dirty="0"/>
              <a:t>14.4cm wide x 21cm high</a:t>
            </a:r>
            <a:endParaRPr lang="en-AU" dirty="0"/>
          </a:p>
        </p:txBody>
      </p:sp>
      <p:sp>
        <p:nvSpPr>
          <p:cNvPr id="2" name="Title 1">
            <a:extLst>
              <a:ext uri="{FF2B5EF4-FFF2-40B4-BE49-F238E27FC236}">
                <a16:creationId xmlns:a16="http://schemas.microsoft.com/office/drawing/2014/main" id="{B9809E0C-4EBA-4268-9A06-01643D2AD158}"/>
              </a:ext>
            </a:extLst>
          </p:cNvPr>
          <p:cNvSpPr>
            <a:spLocks noGrp="1"/>
          </p:cNvSpPr>
          <p:nvPr>
            <p:ph type="ctrTitle"/>
          </p:nvPr>
        </p:nvSpPr>
        <p:spPr>
          <a:xfrm>
            <a:off x="540000" y="3239601"/>
            <a:ext cx="4644000" cy="1047917"/>
          </a:xfrm>
        </p:spPr>
        <p:txBody>
          <a:bodyPr anchor="b" anchorCtr="0">
            <a:normAutofit/>
          </a:bodyPr>
          <a:lstStyle>
            <a:lvl1pPr algn="l">
              <a:defRPr sz="36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582512E-926B-44AC-B99D-60DD73DCDF2C}"/>
              </a:ext>
            </a:extLst>
          </p:cNvPr>
          <p:cNvSpPr>
            <a:spLocks noGrp="1"/>
          </p:cNvSpPr>
          <p:nvPr>
            <p:ph type="subTitle" idx="1"/>
          </p:nvPr>
        </p:nvSpPr>
        <p:spPr>
          <a:xfrm>
            <a:off x="540001" y="4925621"/>
            <a:ext cx="4966719" cy="438856"/>
          </a:xfrm>
        </p:spPr>
        <p:txBody>
          <a:bodyPr>
            <a:normAutofit/>
          </a:bodyPr>
          <a:lstStyle>
            <a:lvl1pPr marL="0" indent="0" algn="l">
              <a:buNone/>
              <a:defRPr sz="2300" b="1">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endParaRPr lang="en-AU" dirty="0"/>
          </a:p>
        </p:txBody>
      </p:sp>
      <p:sp>
        <p:nvSpPr>
          <p:cNvPr id="11" name="Text Placeholder 10">
            <a:extLst>
              <a:ext uri="{FF2B5EF4-FFF2-40B4-BE49-F238E27FC236}">
                <a16:creationId xmlns:a16="http://schemas.microsoft.com/office/drawing/2014/main" id="{E567582F-C6D2-4D42-9C9F-71E7AEB65F6B}"/>
              </a:ext>
            </a:extLst>
          </p:cNvPr>
          <p:cNvSpPr>
            <a:spLocks noGrp="1"/>
          </p:cNvSpPr>
          <p:nvPr>
            <p:ph type="body" sz="quarter" idx="10"/>
          </p:nvPr>
        </p:nvSpPr>
        <p:spPr>
          <a:xfrm>
            <a:off x="520700" y="5435918"/>
            <a:ext cx="4663300" cy="519112"/>
          </a:xfrm>
        </p:spPr>
        <p:txBody>
          <a:bodyPr>
            <a:noAutofit/>
          </a:bodyPr>
          <a:lstStyle>
            <a:lvl1pPr>
              <a:defRPr sz="2000">
                <a:solidFill>
                  <a:schemeClr val="bg1"/>
                </a:solidFill>
              </a:defRPr>
            </a:lvl1pPr>
          </a:lstStyle>
          <a:p>
            <a:pPr lvl="0"/>
            <a:r>
              <a:rPr lang="en-US" dirty="0"/>
              <a:t>Click to edit Master text styles</a:t>
            </a:r>
            <a:endParaRPr lang="en-AU" dirty="0"/>
          </a:p>
        </p:txBody>
      </p:sp>
      <p:pic>
        <p:nvPicPr>
          <p:cNvPr id="5" name="Picture 4">
            <a:extLst>
              <a:ext uri="{FF2B5EF4-FFF2-40B4-BE49-F238E27FC236}">
                <a16:creationId xmlns:a16="http://schemas.microsoft.com/office/drawing/2014/main" id="{629A5A25-8BF9-42DE-8882-15AA0BAA2F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1152144" cy="1152144"/>
          </a:xfrm>
          <a:prstGeom prst="rect">
            <a:avLst/>
          </a:prstGeom>
        </p:spPr>
      </p:pic>
      <p:cxnSp>
        <p:nvCxnSpPr>
          <p:cNvPr id="9" name="Straight Connector 8">
            <a:extLst>
              <a:ext uri="{FF2B5EF4-FFF2-40B4-BE49-F238E27FC236}">
                <a16:creationId xmlns:a16="http://schemas.microsoft.com/office/drawing/2014/main" id="{CD87CD7F-961F-4A7B-908C-D989FB9A0100}"/>
              </a:ext>
            </a:extLst>
          </p:cNvPr>
          <p:cNvCxnSpPr/>
          <p:nvPr userDrawn="1"/>
        </p:nvCxnSpPr>
        <p:spPr>
          <a:xfrm>
            <a:off x="540000" y="4602960"/>
            <a:ext cx="46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20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Image">
    <p:spTree>
      <p:nvGrpSpPr>
        <p:cNvPr id="1" name=""/>
        <p:cNvGrpSpPr/>
        <p:nvPr/>
      </p:nvGrpSpPr>
      <p:grpSpPr>
        <a:xfrm>
          <a:off x="0" y="0"/>
          <a:ext cx="0" cy="0"/>
          <a:chOff x="0" y="0"/>
          <a:chExt cx="0" cy="0"/>
        </a:xfrm>
      </p:grpSpPr>
      <p:pic>
        <p:nvPicPr>
          <p:cNvPr id="5" name="Picture 4" descr="A picture containing kite, sky, flying, clear&#10;&#10;Description automatically generated">
            <a:extLst>
              <a:ext uri="{FF2B5EF4-FFF2-40B4-BE49-F238E27FC236}">
                <a16:creationId xmlns:a16="http://schemas.microsoft.com/office/drawing/2014/main" id="{A50EED21-845C-4D05-B9A8-069B7FFB2F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2" name="Title 1">
            <a:extLst>
              <a:ext uri="{FF2B5EF4-FFF2-40B4-BE49-F238E27FC236}">
                <a16:creationId xmlns:a16="http://schemas.microsoft.com/office/drawing/2014/main" id="{B9809E0C-4EBA-4268-9A06-01643D2AD158}"/>
              </a:ext>
            </a:extLst>
          </p:cNvPr>
          <p:cNvSpPr>
            <a:spLocks noGrp="1"/>
          </p:cNvSpPr>
          <p:nvPr>
            <p:ph type="ctrTitle"/>
          </p:nvPr>
        </p:nvSpPr>
        <p:spPr>
          <a:xfrm>
            <a:off x="540000" y="1715601"/>
            <a:ext cx="6228000" cy="1047917"/>
          </a:xfrm>
        </p:spPr>
        <p:txBody>
          <a:bodyPr anchor="b" anchorCtr="0">
            <a:normAutofit/>
          </a:bodyPr>
          <a:lstStyle>
            <a:lvl1pPr algn="l">
              <a:defRPr sz="36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582512E-926B-44AC-B99D-60DD73DCDF2C}"/>
              </a:ext>
            </a:extLst>
          </p:cNvPr>
          <p:cNvSpPr>
            <a:spLocks noGrp="1"/>
          </p:cNvSpPr>
          <p:nvPr>
            <p:ph type="subTitle" idx="1"/>
          </p:nvPr>
        </p:nvSpPr>
        <p:spPr>
          <a:xfrm>
            <a:off x="540001" y="3371141"/>
            <a:ext cx="6228000" cy="520140"/>
          </a:xfrm>
        </p:spPr>
        <p:txBody>
          <a:bodyPr>
            <a:normAutofit/>
          </a:bodyPr>
          <a:lstStyle>
            <a:lvl1pPr marL="0" indent="0" algn="l">
              <a:buNone/>
              <a:defRPr sz="2800" b="1">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endParaRPr lang="en-AU" dirty="0"/>
          </a:p>
        </p:txBody>
      </p:sp>
      <p:sp>
        <p:nvSpPr>
          <p:cNvPr id="11" name="Text Placeholder 10">
            <a:extLst>
              <a:ext uri="{FF2B5EF4-FFF2-40B4-BE49-F238E27FC236}">
                <a16:creationId xmlns:a16="http://schemas.microsoft.com/office/drawing/2014/main" id="{E567582F-C6D2-4D42-9C9F-71E7AEB65F6B}"/>
              </a:ext>
            </a:extLst>
          </p:cNvPr>
          <p:cNvSpPr>
            <a:spLocks noGrp="1"/>
          </p:cNvSpPr>
          <p:nvPr>
            <p:ph type="body" sz="quarter" idx="10"/>
          </p:nvPr>
        </p:nvSpPr>
        <p:spPr>
          <a:xfrm>
            <a:off x="520700" y="3942398"/>
            <a:ext cx="6247050" cy="519112"/>
          </a:xfrm>
        </p:spPr>
        <p:txBody>
          <a:bodyPr>
            <a:noAutofit/>
          </a:bodyPr>
          <a:lstStyle>
            <a:lvl1pPr>
              <a:defRPr sz="2200">
                <a:solidFill>
                  <a:schemeClr val="bg1"/>
                </a:solidFill>
              </a:defRPr>
            </a:lvl1pPr>
          </a:lstStyle>
          <a:p>
            <a:pPr lvl="0"/>
            <a:r>
              <a:rPr lang="en-US" dirty="0"/>
              <a:t>Click to edit Master text styles</a:t>
            </a:r>
            <a:endParaRPr lang="en-AU" dirty="0"/>
          </a:p>
        </p:txBody>
      </p:sp>
      <p:pic>
        <p:nvPicPr>
          <p:cNvPr id="9" name="Picture 8">
            <a:extLst>
              <a:ext uri="{FF2B5EF4-FFF2-40B4-BE49-F238E27FC236}">
                <a16:creationId xmlns:a16="http://schemas.microsoft.com/office/drawing/2014/main" id="{31674B90-DFE1-4262-9B3C-CBD06F4116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000" y="5868000"/>
            <a:ext cx="1152144" cy="1152144"/>
          </a:xfrm>
          <a:prstGeom prst="rect">
            <a:avLst/>
          </a:prstGeom>
        </p:spPr>
      </p:pic>
      <p:pic>
        <p:nvPicPr>
          <p:cNvPr id="7" name="Picture 6" descr="A close up of a logo&#10;&#10;Description automatically generated">
            <a:extLst>
              <a:ext uri="{FF2B5EF4-FFF2-40B4-BE49-F238E27FC236}">
                <a16:creationId xmlns:a16="http://schemas.microsoft.com/office/drawing/2014/main" id="{1D169CF0-8EC8-4922-89BE-CFBDA7C6DB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91017" y="5868000"/>
            <a:ext cx="1060796" cy="865707"/>
          </a:xfrm>
          <a:prstGeom prst="rect">
            <a:avLst/>
          </a:prstGeom>
        </p:spPr>
      </p:pic>
      <p:sp>
        <p:nvSpPr>
          <p:cNvPr id="12" name="TextBox 11">
            <a:extLst>
              <a:ext uri="{FF2B5EF4-FFF2-40B4-BE49-F238E27FC236}">
                <a16:creationId xmlns:a16="http://schemas.microsoft.com/office/drawing/2014/main" id="{9B329F2A-FD74-4EA2-A97D-35E34C178FD1}"/>
              </a:ext>
            </a:extLst>
          </p:cNvPr>
          <p:cNvSpPr txBox="1"/>
          <p:nvPr userDrawn="1"/>
        </p:nvSpPr>
        <p:spPr>
          <a:xfrm>
            <a:off x="8341360" y="6814987"/>
            <a:ext cx="1879600" cy="288000"/>
          </a:xfrm>
          <a:prstGeom prst="rect">
            <a:avLst/>
          </a:prstGeom>
          <a:noFill/>
        </p:spPr>
        <p:txBody>
          <a:bodyPr wrap="square" rtlCol="0" anchor="ctr" anchorCtr="0">
            <a:noAutofit/>
          </a:bodyPr>
          <a:lstStyle/>
          <a:p>
            <a:pPr algn="r"/>
            <a:r>
              <a:rPr lang="en-AU" sz="1250" b="1" dirty="0">
                <a:solidFill>
                  <a:schemeClr val="bg1"/>
                </a:solidFill>
              </a:rPr>
              <a:t>isf.uts.edu.au</a:t>
            </a:r>
          </a:p>
        </p:txBody>
      </p:sp>
      <p:cxnSp>
        <p:nvCxnSpPr>
          <p:cNvPr id="13" name="Straight Connector 12">
            <a:extLst>
              <a:ext uri="{FF2B5EF4-FFF2-40B4-BE49-F238E27FC236}">
                <a16:creationId xmlns:a16="http://schemas.microsoft.com/office/drawing/2014/main" id="{3AFE4A08-2175-4657-B5B2-375BE6B5DE0C}"/>
              </a:ext>
            </a:extLst>
          </p:cNvPr>
          <p:cNvCxnSpPr/>
          <p:nvPr userDrawn="1"/>
        </p:nvCxnSpPr>
        <p:spPr>
          <a:xfrm>
            <a:off x="540000" y="3078960"/>
            <a:ext cx="9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55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D0E407-D6D3-49BC-9E86-230ADD70C350}"/>
              </a:ext>
            </a:extLst>
          </p:cNvPr>
          <p:cNvGrpSpPr/>
          <p:nvPr userDrawn="1"/>
        </p:nvGrpSpPr>
        <p:grpSpPr>
          <a:xfrm>
            <a:off x="520700" y="6525895"/>
            <a:ext cx="3215638" cy="759460"/>
            <a:chOff x="0" y="0"/>
            <a:chExt cx="3215358" cy="760730"/>
          </a:xfrm>
        </p:grpSpPr>
        <p:sp>
          <p:nvSpPr>
            <p:cNvPr id="6" name="Text Box 15">
              <a:extLst>
                <a:ext uri="{FF2B5EF4-FFF2-40B4-BE49-F238E27FC236}">
                  <a16:creationId xmlns:a16="http://schemas.microsoft.com/office/drawing/2014/main" id="{863008B4-F256-4FCD-AB04-79D612911A56}"/>
                </a:ext>
              </a:extLst>
            </p:cNvPr>
            <p:cNvSpPr txBox="1"/>
            <p:nvPr userDrawn="1"/>
          </p:nvSpPr>
          <p:spPr>
            <a:xfrm>
              <a:off x="876653" y="0"/>
              <a:ext cx="2338705" cy="76073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20000"/>
                </a:lnSpc>
                <a:spcAft>
                  <a:spcPts val="600"/>
                </a:spcAft>
              </a:pPr>
              <a:r>
                <a:rPr lang="en-AU" sz="1050" b="1" dirty="0">
                  <a:solidFill>
                    <a:srgbClr val="0432FF"/>
                  </a:solidFill>
                  <a:effectLst/>
                  <a:latin typeface="Arial" panose="020B0604020202020204" pitchFamily="34" charset="0"/>
                  <a:ea typeface="Times New Roman" panose="02020603050405020304" pitchFamily="18" charset="0"/>
                  <a:cs typeface="Times New Roman" panose="02020603050405020304" pitchFamily="18" charset="0"/>
                </a:rPr>
                <a:t>Institute for Sustainable Futures</a:t>
              </a:r>
              <a: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t/>
              </a:r>
              <a:b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br>
              <a: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t>University of Technology Sydney</a:t>
              </a:r>
              <a:b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br>
              <a: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t>PO Box 123 Broadway, NSW, 2007</a:t>
              </a:r>
              <a:b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br>
              <a:r>
                <a:rPr lang="en-AU" sz="1050" u="sng"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hlinkClick r:id="rId2"/>
                </a:rPr>
                <a:t>www.isf.uts.edu.au</a:t>
              </a:r>
              <a:endPar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4163EDD-AAF3-4B58-B84C-FE220CD8DB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721995" cy="723900"/>
            </a:xfrm>
            <a:prstGeom prst="rect">
              <a:avLst/>
            </a:prstGeom>
          </p:spPr>
        </p:pic>
      </p:grpSp>
      <p:sp>
        <p:nvSpPr>
          <p:cNvPr id="8" name="Text Box 13">
            <a:extLst>
              <a:ext uri="{FF2B5EF4-FFF2-40B4-BE49-F238E27FC236}">
                <a16:creationId xmlns:a16="http://schemas.microsoft.com/office/drawing/2014/main" id="{12117677-6E53-4209-B88C-05185D93F931}"/>
              </a:ext>
            </a:extLst>
          </p:cNvPr>
          <p:cNvSpPr txBox="1"/>
          <p:nvPr userDrawn="1"/>
        </p:nvSpPr>
        <p:spPr>
          <a:xfrm>
            <a:off x="4307840" y="6553835"/>
            <a:ext cx="5844160" cy="8026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15000"/>
              </a:lnSpc>
              <a:spcAft>
                <a:spcPts val="600"/>
              </a:spcAft>
            </a:pPr>
            <a:r>
              <a:rPr lang="en-AU" sz="800" b="1" dirty="0">
                <a:solidFill>
                  <a:srgbClr val="414042"/>
                </a:solidFill>
                <a:effectLst/>
                <a:latin typeface="Arial" panose="020B0604020202020204" pitchFamily="34" charset="0"/>
                <a:ea typeface="Arial" panose="020B0604020202020204" pitchFamily="34" charset="0"/>
                <a:cs typeface="Times New Roman" panose="02020603050405020304" pitchFamily="18" charset="0"/>
              </a:rPr>
              <a:t>Disclaimer</a:t>
            </a:r>
            <a:endPar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600"/>
              </a:spcAft>
            </a:pPr>
            <a:r>
              <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rPr>
              <a:t>The authors have used all due care and skill to ensure the material is accurate as at the date of this report. ISF and the authors do not accept any responsibility for any loss that may arise by anyone relying upon its contents.</a:t>
            </a:r>
          </a:p>
          <a:p>
            <a:pPr>
              <a:lnSpc>
                <a:spcPct val="115000"/>
              </a:lnSpc>
              <a:spcAft>
                <a:spcPts val="1000"/>
              </a:spcAft>
            </a:pPr>
            <a:r>
              <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rPr>
              <a:t>© UTS </a:t>
            </a:r>
            <a:r>
              <a:rPr lang="en-AU" sz="800" dirty="0" smtClean="0">
                <a:solidFill>
                  <a:srgbClr val="414042"/>
                </a:solidFill>
                <a:effectLst/>
                <a:latin typeface="Arial" panose="020B0604020202020204" pitchFamily="34" charset="0"/>
                <a:ea typeface="Arial" panose="020B0604020202020204" pitchFamily="34" charset="0"/>
                <a:cs typeface="Times New Roman" panose="02020603050405020304" pitchFamily="18" charset="0"/>
              </a:rPr>
              <a:t>June 2020</a:t>
            </a:r>
            <a:endPar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F294BE7F-2F5C-4BDF-88B7-35D69AB0FA6D}"/>
              </a:ext>
            </a:extLst>
          </p:cNvPr>
          <p:cNvCxnSpPr/>
          <p:nvPr userDrawn="1"/>
        </p:nvCxnSpPr>
        <p:spPr>
          <a:xfrm>
            <a:off x="3870960" y="6525894"/>
            <a:ext cx="0" cy="756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B45D7-9D47-49BA-8F0F-0EDA318ABA9D}"/>
              </a:ext>
            </a:extLst>
          </p:cNvPr>
          <p:cNvSpPr>
            <a:spLocks noGrp="1"/>
          </p:cNvSpPr>
          <p:nvPr>
            <p:ph type="pic" sz="quarter" idx="10" hasCustomPrompt="1"/>
          </p:nvPr>
        </p:nvSpPr>
        <p:spPr>
          <a:xfrm>
            <a:off x="0" y="0"/>
            <a:ext cx="3870325" cy="6188075"/>
          </a:xfrm>
          <a:pattFill prst="pct5">
            <a:fgClr>
              <a:schemeClr val="accent1"/>
            </a:fgClr>
            <a:bgClr>
              <a:schemeClr val="bg1"/>
            </a:bgClr>
          </a:pattFill>
        </p:spPr>
        <p:txBody>
          <a:bodyPr anchor="ctr" anchorCtr="0">
            <a:normAutofit/>
          </a:bodyPr>
          <a:lstStyle>
            <a:lvl1pPr algn="ctr">
              <a:defRPr sz="2000"/>
            </a:lvl1pPr>
          </a:lstStyle>
          <a:p>
            <a:r>
              <a:rPr lang="en-US" dirty="0"/>
              <a:t>Insert picture</a:t>
            </a:r>
            <a:br>
              <a:rPr lang="en-US" dirty="0"/>
            </a:br>
            <a:r>
              <a:rPr lang="en-US" dirty="0"/>
              <a:t>10.75cm wide x 17.19cm high</a:t>
            </a:r>
            <a:endParaRPr lang="en-AU" dirty="0"/>
          </a:p>
        </p:txBody>
      </p:sp>
      <p:sp>
        <p:nvSpPr>
          <p:cNvPr id="14" name="Text Placeholder 13">
            <a:extLst>
              <a:ext uri="{FF2B5EF4-FFF2-40B4-BE49-F238E27FC236}">
                <a16:creationId xmlns:a16="http://schemas.microsoft.com/office/drawing/2014/main" id="{3372D7B2-DEE3-43AE-97C0-ADF0831CDE61}"/>
              </a:ext>
            </a:extLst>
          </p:cNvPr>
          <p:cNvSpPr>
            <a:spLocks noGrp="1"/>
          </p:cNvSpPr>
          <p:nvPr>
            <p:ph type="body" sz="quarter" idx="11"/>
          </p:nvPr>
        </p:nvSpPr>
        <p:spPr>
          <a:xfrm>
            <a:off x="4307840" y="647700"/>
            <a:ext cx="5863273" cy="5540375"/>
          </a:xfrm>
        </p:spPr>
        <p:txBody>
          <a:bodyPr/>
          <a:lstStyle>
            <a:lvl1pPr>
              <a:spcBef>
                <a:spcPts val="1200"/>
              </a:spcBef>
              <a:spcAft>
                <a:spcPts val="600"/>
              </a:spcAft>
              <a:defRPr sz="1600" b="1">
                <a:solidFill>
                  <a:schemeClr val="bg2"/>
                </a:solidFill>
              </a:defRPr>
            </a:lvl1pPr>
            <a:lvl2pPr>
              <a:defRPr sz="1200" b="0"/>
            </a:lvl2pPr>
            <a:lvl3pPr marL="223838" indent="-223838">
              <a:buFont typeface="Arial" panose="020B0604020202020204" pitchFamily="34" charset="0"/>
              <a:buChar char="•"/>
              <a:defRPr sz="1200"/>
            </a:lvl3pPr>
            <a:lvl4pPr marL="436563" indent="-212725">
              <a:buFont typeface="Calibri" panose="020F0502020204030204" pitchFamily="34" charset="0"/>
              <a:buChar char="–"/>
              <a:defRPr sz="1200"/>
            </a:lvl4pPr>
            <a:lvl5pPr marL="660400" indent="-212725">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69927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06B9-5923-46B3-AC7D-3FFC2C25BE6F}"/>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146B7FDE-C74C-4813-A0C0-27DB482B46BC}"/>
              </a:ext>
            </a:extLst>
          </p:cNvPr>
          <p:cNvSpPr>
            <a:spLocks noGrp="1"/>
          </p:cNvSpPr>
          <p:nvPr>
            <p:ph type="ftr" sz="quarter" idx="11"/>
          </p:nvPr>
        </p:nvSpPr>
        <p:spPr/>
        <p:txBody>
          <a:bodyPr/>
          <a:lstStyle/>
          <a:p>
            <a:r>
              <a:rPr lang="en-US"/>
              <a:t>TITLE |  Institute for Sustainable Futures</a:t>
            </a:r>
            <a:endParaRPr lang="en-AU"/>
          </a:p>
        </p:txBody>
      </p:sp>
      <p:sp>
        <p:nvSpPr>
          <p:cNvPr id="6" name="Slide Number Placeholder 5">
            <a:extLst>
              <a:ext uri="{FF2B5EF4-FFF2-40B4-BE49-F238E27FC236}">
                <a16:creationId xmlns:a16="http://schemas.microsoft.com/office/drawing/2014/main" id="{E233C5B8-5C65-4A79-BCAE-4CA896DAF457}"/>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8" name="Content Placeholder 2">
            <a:extLst>
              <a:ext uri="{FF2B5EF4-FFF2-40B4-BE49-F238E27FC236}">
                <a16:creationId xmlns:a16="http://schemas.microsoft.com/office/drawing/2014/main" id="{FC3FFF2B-5B1D-4EC9-AAE0-7B88C5D136B0}"/>
              </a:ext>
            </a:extLst>
          </p:cNvPr>
          <p:cNvSpPr>
            <a:spLocks noGrp="1"/>
          </p:cNvSpPr>
          <p:nvPr>
            <p:ph idx="14"/>
          </p:nvPr>
        </p:nvSpPr>
        <p:spPr>
          <a:xfrm>
            <a:off x="520700" y="2533921"/>
            <a:ext cx="9650413"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155923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06B9-5923-46B3-AC7D-3FFC2C25BE6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EF702E-42C5-4AAF-9E4D-FE2C768CBF44}"/>
              </a:ext>
            </a:extLst>
          </p:cNvPr>
          <p:cNvSpPr>
            <a:spLocks noGrp="1"/>
          </p:cNvSpPr>
          <p:nvPr>
            <p:ph idx="1"/>
          </p:nvPr>
        </p:nvSpPr>
        <p:spPr>
          <a:xfrm>
            <a:off x="520700" y="1440000"/>
            <a:ext cx="9650413" cy="1093920"/>
          </a:xfrm>
        </p:spPr>
        <p:txBody>
          <a:bodyPr numCol="1"/>
          <a:lstStyle/>
          <a:p>
            <a:pPr lvl="0"/>
            <a:r>
              <a:rPr lang="en-US" dirty="0"/>
              <a:t>Click to edit Master text styles</a:t>
            </a:r>
            <a:endParaRPr lang="en-AU" dirty="0"/>
          </a:p>
        </p:txBody>
      </p:sp>
      <p:sp>
        <p:nvSpPr>
          <p:cNvPr id="5" name="Footer Placeholder 4">
            <a:extLst>
              <a:ext uri="{FF2B5EF4-FFF2-40B4-BE49-F238E27FC236}">
                <a16:creationId xmlns:a16="http://schemas.microsoft.com/office/drawing/2014/main" id="{146B7FDE-C74C-4813-A0C0-27DB482B46BC}"/>
              </a:ext>
            </a:extLst>
          </p:cNvPr>
          <p:cNvSpPr>
            <a:spLocks noGrp="1"/>
          </p:cNvSpPr>
          <p:nvPr>
            <p:ph type="ftr" sz="quarter" idx="11"/>
          </p:nvPr>
        </p:nvSpPr>
        <p:spPr/>
        <p:txBody>
          <a:bodyPr/>
          <a:lstStyle/>
          <a:p>
            <a:r>
              <a:rPr lang="en-US"/>
              <a:t>TITLE |  Institute for Sustainable Futures</a:t>
            </a:r>
            <a:endParaRPr lang="en-AU"/>
          </a:p>
        </p:txBody>
      </p:sp>
      <p:sp>
        <p:nvSpPr>
          <p:cNvPr id="6" name="Slide Number Placeholder 5">
            <a:extLst>
              <a:ext uri="{FF2B5EF4-FFF2-40B4-BE49-F238E27FC236}">
                <a16:creationId xmlns:a16="http://schemas.microsoft.com/office/drawing/2014/main" id="{E233C5B8-5C65-4A79-BCAE-4CA896DAF457}"/>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7" name="Content Placeholder 2">
            <a:extLst>
              <a:ext uri="{FF2B5EF4-FFF2-40B4-BE49-F238E27FC236}">
                <a16:creationId xmlns:a16="http://schemas.microsoft.com/office/drawing/2014/main" id="{16163424-3D95-464D-82C5-A47B53D81B59}"/>
              </a:ext>
            </a:extLst>
          </p:cNvPr>
          <p:cNvSpPr>
            <a:spLocks noGrp="1"/>
          </p:cNvSpPr>
          <p:nvPr>
            <p:ph idx="13"/>
          </p:nvPr>
        </p:nvSpPr>
        <p:spPr>
          <a:xfrm>
            <a:off x="520701" y="2916000"/>
            <a:ext cx="9650412" cy="3780075"/>
          </a:xfrm>
        </p:spPr>
        <p:txBody>
          <a:bodyPr numCol="2" spcCol="540000">
            <a:noAutofit/>
          </a:bodyPr>
          <a:lstStyle>
            <a:lvl1pPr>
              <a:lnSpc>
                <a:spcPts val="1800"/>
              </a:lnSpc>
              <a:spcAft>
                <a:spcPts val="600"/>
              </a:spcAft>
              <a:defRPr sz="1400">
                <a:solidFill>
                  <a:schemeClr val="tx1"/>
                </a:solidFill>
              </a:defRPr>
            </a:lvl1pPr>
            <a:lvl2pPr marL="223838" indent="-223838">
              <a:buFont typeface="Arial" panose="020B0604020202020204" pitchFamily="34" charset="0"/>
              <a:buChar char="•"/>
              <a:defRPr sz="1400" b="0"/>
            </a:lvl2pPr>
            <a:lvl3pPr marL="447675" indent="-223838">
              <a:buFont typeface="Calibri" panose="020F0502020204030204" pitchFamily="34" charset="0"/>
              <a:buChar char="–"/>
              <a:defRPr/>
            </a:lvl3pPr>
            <a:lvl4pPr marL="669925" indent="-222250">
              <a:defRPr/>
            </a:lvl4pPr>
            <a:lvl5pPr marL="904875" indent="-2444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a:extLst>
              <a:ext uri="{FF2B5EF4-FFF2-40B4-BE49-F238E27FC236}">
                <a16:creationId xmlns:a16="http://schemas.microsoft.com/office/drawing/2014/main" id="{FC3FFF2B-5B1D-4EC9-AAE0-7B88C5D136B0}"/>
              </a:ext>
            </a:extLst>
          </p:cNvPr>
          <p:cNvSpPr>
            <a:spLocks noGrp="1"/>
          </p:cNvSpPr>
          <p:nvPr>
            <p:ph idx="14"/>
          </p:nvPr>
        </p:nvSpPr>
        <p:spPr>
          <a:xfrm>
            <a:off x="520700" y="2533921"/>
            <a:ext cx="9650413"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246893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06B9-5923-46B3-AC7D-3FFC2C25BE6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EF702E-42C5-4AAF-9E4D-FE2C768CBF44}"/>
              </a:ext>
            </a:extLst>
          </p:cNvPr>
          <p:cNvSpPr>
            <a:spLocks noGrp="1"/>
          </p:cNvSpPr>
          <p:nvPr>
            <p:ph idx="1"/>
          </p:nvPr>
        </p:nvSpPr>
        <p:spPr>
          <a:xfrm>
            <a:off x="520700" y="1440000"/>
            <a:ext cx="9650413" cy="1093920"/>
          </a:xfrm>
        </p:spPr>
        <p:txBody>
          <a:bodyPr numCol="1"/>
          <a:lstStyle/>
          <a:p>
            <a:pPr lvl="0"/>
            <a:r>
              <a:rPr lang="en-US" dirty="0"/>
              <a:t>Click to edit Master text styles</a:t>
            </a:r>
            <a:endParaRPr lang="en-AU" dirty="0"/>
          </a:p>
        </p:txBody>
      </p:sp>
      <p:sp>
        <p:nvSpPr>
          <p:cNvPr id="5" name="Footer Placeholder 4">
            <a:extLst>
              <a:ext uri="{FF2B5EF4-FFF2-40B4-BE49-F238E27FC236}">
                <a16:creationId xmlns:a16="http://schemas.microsoft.com/office/drawing/2014/main" id="{146B7FDE-C74C-4813-A0C0-27DB482B46BC}"/>
              </a:ext>
            </a:extLst>
          </p:cNvPr>
          <p:cNvSpPr>
            <a:spLocks noGrp="1"/>
          </p:cNvSpPr>
          <p:nvPr>
            <p:ph type="ftr" sz="quarter" idx="11"/>
          </p:nvPr>
        </p:nvSpPr>
        <p:spPr/>
        <p:txBody>
          <a:bodyPr/>
          <a:lstStyle/>
          <a:p>
            <a:r>
              <a:rPr lang="en-US"/>
              <a:t>TITLE |  Institute for Sustainable Futures</a:t>
            </a:r>
            <a:endParaRPr lang="en-AU"/>
          </a:p>
        </p:txBody>
      </p:sp>
      <p:sp>
        <p:nvSpPr>
          <p:cNvPr id="6" name="Slide Number Placeholder 5">
            <a:extLst>
              <a:ext uri="{FF2B5EF4-FFF2-40B4-BE49-F238E27FC236}">
                <a16:creationId xmlns:a16="http://schemas.microsoft.com/office/drawing/2014/main" id="{E233C5B8-5C65-4A79-BCAE-4CA896DAF457}"/>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7" name="Content Placeholder 2">
            <a:extLst>
              <a:ext uri="{FF2B5EF4-FFF2-40B4-BE49-F238E27FC236}">
                <a16:creationId xmlns:a16="http://schemas.microsoft.com/office/drawing/2014/main" id="{16163424-3D95-464D-82C5-A47B53D81B59}"/>
              </a:ext>
            </a:extLst>
          </p:cNvPr>
          <p:cNvSpPr>
            <a:spLocks noGrp="1"/>
          </p:cNvSpPr>
          <p:nvPr>
            <p:ph idx="13"/>
          </p:nvPr>
        </p:nvSpPr>
        <p:spPr>
          <a:xfrm>
            <a:off x="520701" y="2916000"/>
            <a:ext cx="9650412" cy="3780075"/>
          </a:xfrm>
        </p:spPr>
        <p:txBody>
          <a:bodyPr numCol="1" spcCol="540000">
            <a:noAutofit/>
          </a:bodyPr>
          <a:lstStyle>
            <a:lvl1pPr>
              <a:lnSpc>
                <a:spcPts val="1800"/>
              </a:lnSpc>
              <a:spcAft>
                <a:spcPts val="600"/>
              </a:spcAft>
              <a:defRPr sz="1400">
                <a:solidFill>
                  <a:schemeClr val="tx1"/>
                </a:solidFill>
              </a:defRPr>
            </a:lvl1pPr>
            <a:lvl2pPr marL="223838" indent="-223838">
              <a:buFont typeface="Arial" panose="020B0604020202020204" pitchFamily="34" charset="0"/>
              <a:buChar char="•"/>
              <a:defRPr sz="1400" b="0"/>
            </a:lvl2pPr>
            <a:lvl3pPr marL="447675" indent="-223838">
              <a:buFont typeface="Calibri" panose="020F0502020204030204" pitchFamily="34" charset="0"/>
              <a:buChar char="–"/>
              <a:defRPr/>
            </a:lvl3pPr>
            <a:lvl4pPr marL="669925" indent="-222250">
              <a:defRPr/>
            </a:lvl4pPr>
            <a:lvl5pPr marL="904875" indent="-2444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a:extLst>
              <a:ext uri="{FF2B5EF4-FFF2-40B4-BE49-F238E27FC236}">
                <a16:creationId xmlns:a16="http://schemas.microsoft.com/office/drawing/2014/main" id="{FC3FFF2B-5B1D-4EC9-AAE0-7B88C5D136B0}"/>
              </a:ext>
            </a:extLst>
          </p:cNvPr>
          <p:cNvSpPr>
            <a:spLocks noGrp="1"/>
          </p:cNvSpPr>
          <p:nvPr>
            <p:ph idx="14"/>
          </p:nvPr>
        </p:nvSpPr>
        <p:spPr>
          <a:xfrm>
            <a:off x="520700" y="2533921"/>
            <a:ext cx="9650413"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286144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9B8207C3-B449-494A-908D-7C0B147BD752}"/>
              </a:ext>
            </a:extLst>
          </p:cNvPr>
          <p:cNvSpPr>
            <a:spLocks noGrp="1"/>
          </p:cNvSpPr>
          <p:nvPr>
            <p:ph type="pic" sz="quarter" idx="13" hasCustomPrompt="1"/>
          </p:nvPr>
        </p:nvSpPr>
        <p:spPr>
          <a:xfrm>
            <a:off x="0" y="-1"/>
            <a:ext cx="10691813" cy="7560000"/>
          </a:xfrm>
          <a:pattFill prst="pct5">
            <a:fgClr>
              <a:schemeClr val="accent1"/>
            </a:fgClr>
            <a:bgClr>
              <a:schemeClr val="bg1"/>
            </a:bgClr>
          </a:pattFill>
        </p:spPr>
        <p:txBody>
          <a:bodyPr anchor="t" anchorCtr="1"/>
          <a:lstStyle>
            <a:lvl1pPr algn="ctr">
              <a:defRPr/>
            </a:lvl1pPr>
          </a:lstStyle>
          <a:p>
            <a:r>
              <a:rPr lang="en-US" dirty="0"/>
              <a:t/>
            </a:r>
            <a:br>
              <a:rPr lang="en-US" dirty="0"/>
            </a:br>
            <a:r>
              <a:rPr lang="en-US" dirty="0"/>
              <a:t>Insert picture </a:t>
            </a:r>
            <a:br>
              <a:rPr lang="en-US" dirty="0"/>
            </a:br>
            <a:r>
              <a:rPr lang="en-US" dirty="0"/>
              <a:t>29.7cm wide x 21cm high</a:t>
            </a:r>
            <a:endParaRPr lang="en-AU" dirty="0"/>
          </a:p>
        </p:txBody>
      </p:sp>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3580887" y="4744720"/>
            <a:ext cx="6590225" cy="1951355"/>
          </a:xfrm>
        </p:spPr>
        <p:txBody>
          <a:bodyPr anchor="b">
            <a:normAutofit/>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447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rgbClr val="3F6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3580887" y="4744720"/>
            <a:ext cx="6590225" cy="1951355"/>
          </a:xfrm>
        </p:spPr>
        <p:txBody>
          <a:bodyPr anchor="b">
            <a:normAutofit/>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A8FBB11D-B019-4E74-99B6-B209FE222984}"/>
              </a:ext>
            </a:extLst>
          </p:cNvPr>
          <p:cNvCxnSpPr/>
          <p:nvPr userDrawn="1"/>
        </p:nvCxnSpPr>
        <p:spPr>
          <a:xfrm>
            <a:off x="540000" y="5288400"/>
            <a:ext cx="9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95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03CC7-B1A7-4147-BC5C-80E4156E29FB}"/>
              </a:ext>
            </a:extLst>
          </p:cNvPr>
          <p:cNvSpPr>
            <a:spLocks noGrp="1"/>
          </p:cNvSpPr>
          <p:nvPr>
            <p:ph type="title"/>
          </p:nvPr>
        </p:nvSpPr>
        <p:spPr>
          <a:xfrm>
            <a:off x="540000" y="666623"/>
            <a:ext cx="9612000" cy="501778"/>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53F7B25-B3A1-454A-AB0C-CDBB87C74B26}"/>
              </a:ext>
            </a:extLst>
          </p:cNvPr>
          <p:cNvSpPr>
            <a:spLocks noGrp="1"/>
          </p:cNvSpPr>
          <p:nvPr>
            <p:ph type="body" idx="1"/>
          </p:nvPr>
        </p:nvSpPr>
        <p:spPr>
          <a:xfrm>
            <a:off x="520700" y="1440000"/>
            <a:ext cx="9650413" cy="52560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47DB368A-5E50-46F0-9F41-05439CF4130D}"/>
              </a:ext>
            </a:extLst>
          </p:cNvPr>
          <p:cNvSpPr>
            <a:spLocks noGrp="1"/>
          </p:cNvSpPr>
          <p:nvPr>
            <p:ph type="ftr" sz="quarter" idx="3"/>
          </p:nvPr>
        </p:nvSpPr>
        <p:spPr>
          <a:xfrm>
            <a:off x="520701" y="7077819"/>
            <a:ext cx="6629450" cy="288000"/>
          </a:xfrm>
          <a:prstGeom prst="rect">
            <a:avLst/>
          </a:prstGeom>
        </p:spPr>
        <p:txBody>
          <a:bodyPr vert="horz" lIns="0" tIns="0" rIns="0" bIns="0" rtlCol="0" anchor="ctr"/>
          <a:lstStyle>
            <a:lvl1pPr algn="l">
              <a:defRPr sz="1100">
                <a:solidFill>
                  <a:schemeClr val="tx1"/>
                </a:solidFill>
              </a:defRPr>
            </a:lvl1pPr>
          </a:lstStyle>
          <a:p>
            <a:r>
              <a:rPr lang="en-US" dirty="0"/>
              <a:t>TITLE |  Institute for Sustainable Futures</a:t>
            </a:r>
            <a:endParaRPr lang="en-AU" dirty="0"/>
          </a:p>
        </p:txBody>
      </p:sp>
      <p:sp>
        <p:nvSpPr>
          <p:cNvPr id="6" name="Slide Number Placeholder 5">
            <a:extLst>
              <a:ext uri="{FF2B5EF4-FFF2-40B4-BE49-F238E27FC236}">
                <a16:creationId xmlns:a16="http://schemas.microsoft.com/office/drawing/2014/main" id="{CAE13E5F-B940-4E44-8641-A4041CAD4B0E}"/>
              </a:ext>
            </a:extLst>
          </p:cNvPr>
          <p:cNvSpPr>
            <a:spLocks noGrp="1"/>
          </p:cNvSpPr>
          <p:nvPr>
            <p:ph type="sldNum" sz="quarter" idx="4"/>
          </p:nvPr>
        </p:nvSpPr>
        <p:spPr>
          <a:xfrm>
            <a:off x="9743439" y="7077819"/>
            <a:ext cx="427673" cy="288000"/>
          </a:xfrm>
          <a:prstGeom prst="rect">
            <a:avLst/>
          </a:prstGeom>
        </p:spPr>
        <p:txBody>
          <a:bodyPr vert="horz" lIns="0" tIns="0" rIns="0" bIns="0" rtlCol="0" anchor="ctr"/>
          <a:lstStyle>
            <a:lvl1pPr algn="r">
              <a:defRPr sz="1100" b="1">
                <a:solidFill>
                  <a:schemeClr val="tx1"/>
                </a:solidFill>
              </a:defRPr>
            </a:lvl1pPr>
          </a:lstStyle>
          <a:p>
            <a:fld id="{0A27FA32-C0E3-4FDB-B8B0-DA46B61DD1DE}" type="slidenum">
              <a:rPr lang="en-AU" smtClean="0"/>
              <a:pPr/>
              <a:t>‹#›</a:t>
            </a:fld>
            <a:endParaRPr lang="en-AU" dirty="0"/>
          </a:p>
        </p:txBody>
      </p:sp>
      <p:cxnSp>
        <p:nvCxnSpPr>
          <p:cNvPr id="8" name="Straight Connector 7">
            <a:extLst>
              <a:ext uri="{FF2B5EF4-FFF2-40B4-BE49-F238E27FC236}">
                <a16:creationId xmlns:a16="http://schemas.microsoft.com/office/drawing/2014/main" id="{DC32523D-928D-415D-A95C-2838256C3E90}"/>
              </a:ext>
            </a:extLst>
          </p:cNvPr>
          <p:cNvCxnSpPr/>
          <p:nvPr userDrawn="1"/>
        </p:nvCxnSpPr>
        <p:spPr>
          <a:xfrm>
            <a:off x="540000" y="540000"/>
            <a:ext cx="961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0B6AE7-A3C4-4F15-AFDE-8D4F26E2136F}"/>
              </a:ext>
            </a:extLst>
          </p:cNvPr>
          <p:cNvSpPr txBox="1"/>
          <p:nvPr userDrawn="1"/>
        </p:nvSpPr>
        <p:spPr>
          <a:xfrm>
            <a:off x="7762240" y="7077819"/>
            <a:ext cx="1879600" cy="288000"/>
          </a:xfrm>
          <a:prstGeom prst="rect">
            <a:avLst/>
          </a:prstGeom>
          <a:noFill/>
        </p:spPr>
        <p:txBody>
          <a:bodyPr wrap="square" rtlCol="0" anchor="ctr" anchorCtr="0">
            <a:noAutofit/>
          </a:bodyPr>
          <a:lstStyle/>
          <a:p>
            <a:pPr algn="r"/>
            <a:r>
              <a:rPr lang="en-AU" sz="1100" b="1" dirty="0"/>
              <a:t>isf.uts.edu.au</a:t>
            </a:r>
          </a:p>
        </p:txBody>
      </p:sp>
    </p:spTree>
    <p:extLst>
      <p:ext uri="{BB962C8B-B14F-4D97-AF65-F5344CB8AC3E}">
        <p14:creationId xmlns:p14="http://schemas.microsoft.com/office/powerpoint/2010/main" val="6284824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9" r:id="rId4"/>
    <p:sldLayoutId id="2147483667" r:id="rId5"/>
    <p:sldLayoutId id="2147483650" r:id="rId6"/>
    <p:sldLayoutId id="2147483664" r:id="rId7"/>
    <p:sldLayoutId id="2147483651" r:id="rId8"/>
    <p:sldLayoutId id="2147483662" r:id="rId9"/>
    <p:sldLayoutId id="2147483668" r:id="rId10"/>
    <p:sldLayoutId id="2147483663" r:id="rId11"/>
    <p:sldLayoutId id="2147483652" r:id="rId12"/>
    <p:sldLayoutId id="2147483665" r:id="rId13"/>
    <p:sldLayoutId id="2147483657" r:id="rId14"/>
    <p:sldLayoutId id="2147483654" r:id="rId15"/>
    <p:sldLayoutId id="2147483655" r:id="rId16"/>
    <p:sldLayoutId id="2147483670" r:id="rId17"/>
  </p:sldLayoutIdLst>
  <p:hf hdr="0" dt="0"/>
  <p:txStyles>
    <p:titleStyle>
      <a:lvl1pPr algn="l" defTabSz="1007943" rtl="0" eaLnBrk="1" latinLnBrk="0" hangingPunct="1">
        <a:lnSpc>
          <a:spcPct val="90000"/>
        </a:lnSpc>
        <a:spcBef>
          <a:spcPct val="0"/>
        </a:spcBef>
        <a:buNone/>
        <a:defRPr sz="3000" b="1" kern="1200">
          <a:solidFill>
            <a:schemeClr val="bg2"/>
          </a:solidFill>
          <a:latin typeface="+mj-lt"/>
          <a:ea typeface="+mj-ea"/>
          <a:cs typeface="+mj-cs"/>
        </a:defRPr>
      </a:lvl1pPr>
    </p:titleStyle>
    <p:body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8" userDrawn="1">
          <p15:clr>
            <a:srgbClr val="F26B43"/>
          </p15:clr>
        </p15:guide>
        <p15:guide id="3" pos="328" userDrawn="1">
          <p15:clr>
            <a:srgbClr val="F26B43"/>
          </p15:clr>
        </p15:guide>
        <p15:guide id="4" pos="6407" userDrawn="1">
          <p15:clr>
            <a:srgbClr val="F26B43"/>
          </p15:clr>
        </p15:guide>
        <p15:guide id="5" orient="horz" pos="408" userDrawn="1">
          <p15:clr>
            <a:srgbClr val="F26B43"/>
          </p15:clr>
        </p15:guide>
        <p15:guide id="6" orient="horz" pos="421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iap2.org.au/"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hyperlink" Target="https://c4ce.net.au/aboutc4ce/what-is-community-energy/" TargetMode="External"/><Relationship Id="rId3" Type="http://schemas.openxmlformats.org/officeDocument/2006/relationships/hyperlink" Target="https://www.wwf.org.au/news/news/2020/statement-from-wwf-australia-on-australia-s-bushfire-emergency#gs.7ucweu" TargetMode="External"/><Relationship Id="rId7" Type="http://schemas.openxmlformats.org/officeDocument/2006/relationships/hyperlink" Target="https://www.aemc.gov.au/market-reviews-advice/updating-regulatory-frameworks-distributor-led-stand-alone-power-systems" TargetMode="External"/><Relationship Id="rId2" Type="http://schemas.openxmlformats.org/officeDocument/2006/relationships/hyperlink" Target="https://www.theguardian.com/australia-news/2020/jan/02/mothers-daughters-fathers-sons-the-victims-of-the-australian-bushfires" TargetMode="External"/><Relationship Id="rId1" Type="http://schemas.openxmlformats.org/officeDocument/2006/relationships/slideLayout" Target="../slideLayouts/slideLayout15.xml"/><Relationship Id="rId6" Type="http://schemas.openxmlformats.org/officeDocument/2006/relationships/hyperlink" Target="https://www.rba.gov.au/publications/bulletin/2019/sep/the-changing-global-market-for-australian-coal.html" TargetMode="External"/><Relationship Id="rId5" Type="http://schemas.openxmlformats.org/officeDocument/2006/relationships/hyperlink" Target="https://theconversation.com/why-it-doesnt-make-economic-sense-to-ignore-climate-change-in-our-recovery-from-the-pandemic-137282" TargetMode="External"/><Relationship Id="rId10" Type="http://schemas.openxmlformats.org/officeDocument/2006/relationships/hyperlink" Target="https://vicash.com.au/about-us/" TargetMode="External"/><Relationship Id="rId4" Type="http://schemas.openxmlformats.org/officeDocument/2006/relationships/hyperlink" Target="https://www.tai.org.au/content/concern-about-climate-escalates-bushfire-crisis-continues-climate-nation-polling" TargetMode="External"/><Relationship Id="rId9" Type="http://schemas.openxmlformats.org/officeDocument/2006/relationships/hyperlink" Target="https://quickstats.censusdata.abs.gov.au/census_services/getproduct/census/2016/quickstat/SSC21170?opendocumen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reneweconomy.com.au/plans-floated-for-1-2bn-550mw-gippsland-solar-and-battery-energy-park-14012/" TargetMode="External"/><Relationship Id="rId3" Type="http://schemas.openxmlformats.org/officeDocument/2006/relationships/hyperlink" Target="https://www.vec.vic.gov.au/Results/State2018/Summary.html" TargetMode="External"/><Relationship Id="rId7" Type="http://schemas.openxmlformats.org/officeDocument/2006/relationships/hyperlink" Target="https://www.aemc.gov.au/market-reviews-advice/updating-regulatory-frameworks-distributor-led-stand-alone-power-systems" TargetMode="External"/><Relationship Id="rId2" Type="http://schemas.openxmlformats.org/officeDocument/2006/relationships/hyperlink" Target="https://quickstats.censusdata.abs.gov.au/census_services/getproduct/census/2016/quickstat/SSC21170?opendocument" TargetMode="External"/><Relationship Id="rId1" Type="http://schemas.openxmlformats.org/officeDocument/2006/relationships/slideLayout" Target="../slideLayouts/slideLayout15.xml"/><Relationship Id="rId6" Type="http://schemas.openxmlformats.org/officeDocument/2006/relationships/hyperlink" Target="http://pv-map.apvi.org.au/sunspot" TargetMode="External"/><Relationship Id="rId5" Type="http://schemas.openxmlformats.org/officeDocument/2006/relationships/hyperlink" Target="https://globalwindatlas.info/" TargetMode="External"/><Relationship Id="rId4" Type="http://schemas.openxmlformats.org/officeDocument/2006/relationships/hyperlink" Target="https://solargis.com/maps-and-gis-data/download/world" TargetMode="External"/><Relationship Id="rId9" Type="http://schemas.openxmlformats.org/officeDocument/2006/relationships/hyperlink" Target="http://www.starofthesouth.com.au/the-projec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mailto:accountants@heyfield.net" TargetMode="External"/><Relationship Id="rId2" Type="http://schemas.openxmlformats.org/officeDocument/2006/relationships/hyperlink" Target="mailto:Scott.dywer@uts.edu.au"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2.pn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image" Target="../media/image16.gif"/><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BFB0-2C13-42B1-93DB-469AFD907FFF}"/>
              </a:ext>
            </a:extLst>
          </p:cNvPr>
          <p:cNvSpPr>
            <a:spLocks noGrp="1"/>
          </p:cNvSpPr>
          <p:nvPr>
            <p:ph type="ctrTitle"/>
          </p:nvPr>
        </p:nvSpPr>
        <p:spPr>
          <a:xfrm>
            <a:off x="540000" y="3239601"/>
            <a:ext cx="6222750" cy="1047917"/>
          </a:xfrm>
        </p:spPr>
        <p:txBody>
          <a:bodyPr>
            <a:normAutofit/>
          </a:bodyPr>
          <a:lstStyle/>
          <a:p>
            <a:r>
              <a:rPr lang="en-US" sz="3000" dirty="0" smtClean="0"/>
              <a:t/>
            </a:r>
            <a:br>
              <a:rPr lang="en-US" sz="3000" dirty="0" smtClean="0"/>
            </a:br>
            <a:r>
              <a:rPr lang="en-US" sz="3000" dirty="0" err="1" smtClean="0"/>
              <a:t>MyTown</a:t>
            </a:r>
            <a:r>
              <a:rPr lang="en-US" sz="3000" dirty="0" smtClean="0"/>
              <a:t> </a:t>
            </a:r>
            <a:r>
              <a:rPr lang="en-US" sz="3000" dirty="0" err="1" smtClean="0"/>
              <a:t>Microgrid</a:t>
            </a:r>
            <a:r>
              <a:rPr lang="en-US" sz="3000" dirty="0" smtClean="0"/>
              <a:t> </a:t>
            </a:r>
            <a:r>
              <a:rPr lang="en-US" sz="3000" dirty="0" err="1" smtClean="0"/>
              <a:t>Heyfield</a:t>
            </a:r>
            <a:r>
              <a:rPr lang="en-US" sz="3000" dirty="0" smtClean="0"/>
              <a:t> </a:t>
            </a:r>
            <a:endParaRPr lang="en-AU" sz="3000" dirty="0"/>
          </a:p>
        </p:txBody>
      </p:sp>
      <p:sp>
        <p:nvSpPr>
          <p:cNvPr id="3" name="Subtitle 2">
            <a:extLst>
              <a:ext uri="{FF2B5EF4-FFF2-40B4-BE49-F238E27FC236}">
                <a16:creationId xmlns:a16="http://schemas.microsoft.com/office/drawing/2014/main" id="{8593B09E-C1C5-4527-A42A-2983512BF96F}"/>
              </a:ext>
            </a:extLst>
          </p:cNvPr>
          <p:cNvSpPr>
            <a:spLocks noGrp="1"/>
          </p:cNvSpPr>
          <p:nvPr>
            <p:ph type="subTitle" idx="1"/>
          </p:nvPr>
        </p:nvSpPr>
        <p:spPr>
          <a:xfrm>
            <a:off x="520700" y="4868470"/>
            <a:ext cx="5468620" cy="1768212"/>
          </a:xfrm>
        </p:spPr>
        <p:txBody>
          <a:bodyPr>
            <a:normAutofit/>
          </a:bodyPr>
          <a:lstStyle/>
          <a:p>
            <a:pPr>
              <a:spcAft>
                <a:spcPts val="0"/>
              </a:spcAft>
            </a:pPr>
            <a:r>
              <a:rPr lang="en-AU" sz="2000" dirty="0" smtClean="0"/>
              <a:t>Community </a:t>
            </a:r>
            <a:r>
              <a:rPr lang="en-AU" sz="2000" dirty="0" smtClean="0"/>
              <a:t>Engagement </a:t>
            </a:r>
            <a:r>
              <a:rPr lang="en-AU" sz="2000" dirty="0" smtClean="0"/>
              <a:t>Plan </a:t>
            </a:r>
            <a:endParaRPr lang="en-AU" sz="2000" dirty="0" smtClean="0"/>
          </a:p>
          <a:p>
            <a:pPr>
              <a:spcAft>
                <a:spcPts val="0"/>
              </a:spcAft>
            </a:pPr>
            <a:endParaRPr lang="en-AU" sz="1100" dirty="0" smtClean="0"/>
          </a:p>
          <a:p>
            <a:pPr>
              <a:lnSpc>
                <a:spcPts val="2000"/>
              </a:lnSpc>
            </a:pPr>
            <a:r>
              <a:rPr lang="en-AU" sz="1800" b="0" dirty="0" smtClean="0"/>
              <a:t>Prepared for Heyfield Community Resource Centre  by UTS Institute for Sustainable Futures </a:t>
            </a:r>
            <a:endParaRPr lang="en-AU" sz="1800" b="0" dirty="0"/>
          </a:p>
        </p:txBody>
      </p:sp>
      <p:sp>
        <p:nvSpPr>
          <p:cNvPr id="4" name="Text Placeholder 3">
            <a:extLst>
              <a:ext uri="{FF2B5EF4-FFF2-40B4-BE49-F238E27FC236}">
                <a16:creationId xmlns:a16="http://schemas.microsoft.com/office/drawing/2014/main" id="{55822741-15C0-497D-BE9D-D5D6188120F2}"/>
              </a:ext>
            </a:extLst>
          </p:cNvPr>
          <p:cNvSpPr>
            <a:spLocks noGrp="1"/>
          </p:cNvSpPr>
          <p:nvPr>
            <p:ph type="body" sz="quarter" idx="10"/>
          </p:nvPr>
        </p:nvSpPr>
        <p:spPr>
          <a:xfrm>
            <a:off x="478190" y="6941229"/>
            <a:ext cx="4663300" cy="349502"/>
          </a:xfrm>
        </p:spPr>
        <p:txBody>
          <a:bodyPr/>
          <a:lstStyle/>
          <a:p>
            <a:r>
              <a:rPr lang="en-US" smtClean="0"/>
              <a:t>June </a:t>
            </a:r>
            <a:r>
              <a:rPr lang="en-US" dirty="0" smtClean="0"/>
              <a:t>2020</a:t>
            </a:r>
            <a:endParaRPr lang="en-AU" dirty="0"/>
          </a:p>
        </p:txBody>
      </p:sp>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78827" y="559242"/>
            <a:ext cx="2697432" cy="110763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715" y="6941229"/>
            <a:ext cx="2323550" cy="426885"/>
          </a:xfrm>
          <a:prstGeom prst="rect">
            <a:avLst/>
          </a:prstGeom>
        </p:spPr>
      </p:pic>
      <p:pic>
        <p:nvPicPr>
          <p:cNvPr id="8" name="Picture Placeholder 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4281" r="24281"/>
          <a:stretch>
            <a:fillRect/>
          </a:stretch>
        </p:blipFill>
        <p:spPr/>
      </p:pic>
      <p:sp>
        <p:nvSpPr>
          <p:cNvPr id="9" name="TextBox 8"/>
          <p:cNvSpPr txBox="1"/>
          <p:nvPr/>
        </p:nvSpPr>
        <p:spPr>
          <a:xfrm>
            <a:off x="3905081" y="6539118"/>
            <a:ext cx="2067031" cy="307777"/>
          </a:xfrm>
          <a:prstGeom prst="rect">
            <a:avLst/>
          </a:prstGeom>
          <a:noFill/>
        </p:spPr>
        <p:txBody>
          <a:bodyPr wrap="square" rtlCol="0">
            <a:spAutoFit/>
          </a:bodyPr>
          <a:lstStyle/>
          <a:p>
            <a:r>
              <a:rPr lang="en-AU" sz="1400" dirty="0" smtClean="0">
                <a:solidFill>
                  <a:schemeClr val="bg1"/>
                </a:solidFill>
              </a:rPr>
              <a:t>Project was funded by </a:t>
            </a:r>
            <a:endParaRPr lang="en-AU" sz="1400" dirty="0">
              <a:solidFill>
                <a:schemeClr val="bg1"/>
              </a:solidFill>
            </a:endParaRPr>
          </a:p>
        </p:txBody>
      </p:sp>
    </p:spTree>
    <p:extLst>
      <p:ext uri="{BB962C8B-B14F-4D97-AF65-F5344CB8AC3E}">
        <p14:creationId xmlns:p14="http://schemas.microsoft.com/office/powerpoint/2010/main" val="137953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394B9-DFDA-44BB-9966-926C0DD20A3A}"/>
              </a:ext>
            </a:extLst>
          </p:cNvPr>
          <p:cNvSpPr>
            <a:spLocks noGrp="1"/>
          </p:cNvSpPr>
          <p:nvPr>
            <p:ph type="title"/>
          </p:nvPr>
        </p:nvSpPr>
        <p:spPr/>
        <p:txBody>
          <a:bodyPr/>
          <a:lstStyle/>
          <a:p>
            <a:r>
              <a:rPr lang="en-AU" dirty="0" smtClean="0"/>
              <a:t>2.2 Regional Context</a:t>
            </a:r>
            <a:endParaRPr lang="en-AU" dirty="0"/>
          </a:p>
        </p:txBody>
      </p:sp>
      <p:sp>
        <p:nvSpPr>
          <p:cNvPr id="4" name="Content Placeholder 3">
            <a:extLst>
              <a:ext uri="{FF2B5EF4-FFF2-40B4-BE49-F238E27FC236}">
                <a16:creationId xmlns:a16="http://schemas.microsoft.com/office/drawing/2014/main" id="{F37A97FE-6FA5-4530-8B39-CE138ECFC15F}"/>
              </a:ext>
            </a:extLst>
          </p:cNvPr>
          <p:cNvSpPr>
            <a:spLocks noGrp="1"/>
          </p:cNvSpPr>
          <p:nvPr>
            <p:ph sz="half" idx="1"/>
          </p:nvPr>
        </p:nvSpPr>
        <p:spPr>
          <a:xfrm>
            <a:off x="520700" y="2346960"/>
            <a:ext cx="4609509" cy="5079999"/>
          </a:xfrm>
        </p:spPr>
        <p:txBody>
          <a:bodyPr>
            <a:noAutofit/>
          </a:bodyPr>
          <a:lstStyle/>
          <a:p>
            <a:pPr>
              <a:lnSpc>
                <a:spcPts val="1700"/>
              </a:lnSpc>
            </a:pPr>
            <a:r>
              <a:rPr lang="en-AU" sz="1200" dirty="0" smtClean="0"/>
              <a:t>Described as a “field </a:t>
            </a:r>
            <a:r>
              <a:rPr lang="en-AU" sz="1200" dirty="0"/>
              <a:t>of waving </a:t>
            </a:r>
            <a:r>
              <a:rPr lang="en-AU" sz="1200" dirty="0" smtClean="0"/>
              <a:t>corn”,</a:t>
            </a:r>
            <a:r>
              <a:rPr lang="en-AU" sz="1200" baseline="30000" dirty="0" smtClean="0"/>
              <a:t>13</a:t>
            </a:r>
            <a:r>
              <a:rPr lang="en-AU" sz="1200" dirty="0" smtClean="0"/>
              <a:t> the little town of Heyfield is situated in Central Gippsland/ Victoria surrounded by fertile agricultural land, forests and abundant water supplies. At its doorstep are Lake Glenmaggie a popular camping and water sport destination and the mountains of the Great Dividing Range further north. The town is part of Wellington Shire, approx. 200 km east of Melbourne. The </a:t>
            </a:r>
            <a:r>
              <a:rPr lang="en-AU" sz="1200" dirty="0"/>
              <a:t>Shire extends from </a:t>
            </a:r>
            <a:r>
              <a:rPr lang="en-AU" sz="1200" dirty="0" smtClean="0"/>
              <a:t>Victoria’s </a:t>
            </a:r>
            <a:r>
              <a:rPr lang="en-AU" sz="1200" dirty="0"/>
              <a:t>High Country through rich irrigated flats, productive grazing land, the Gippsland Lakes and Wetlands to the Ninety Mile Beach and Bass Strait. The Latrobe Valley is to the </a:t>
            </a:r>
            <a:r>
              <a:rPr lang="en-AU" sz="1200" dirty="0" smtClean="0"/>
              <a:t>south-west of the town.</a:t>
            </a:r>
          </a:p>
          <a:p>
            <a:pPr>
              <a:lnSpc>
                <a:spcPts val="1700"/>
              </a:lnSpc>
            </a:pPr>
            <a:r>
              <a:rPr lang="en-AU" sz="1200" dirty="0" smtClean="0"/>
              <a:t>“</a:t>
            </a:r>
            <a:r>
              <a:rPr lang="en-AU" sz="1200" dirty="0" err="1"/>
              <a:t>Gunai</a:t>
            </a:r>
            <a:r>
              <a:rPr lang="en-AU" sz="1200" dirty="0"/>
              <a:t>/Kurnai” is the name </a:t>
            </a:r>
            <a:r>
              <a:rPr lang="en-AU" sz="1200" dirty="0" smtClean="0"/>
              <a:t>of first people which </a:t>
            </a:r>
            <a:r>
              <a:rPr lang="en-AU" sz="1200" dirty="0"/>
              <a:t>inhabited the Gippsland region for at least 18,000 </a:t>
            </a:r>
            <a:r>
              <a:rPr lang="en-AU" sz="1200" dirty="0" smtClean="0"/>
              <a:t>years before the European settlement. Their leadership in sustainability knowledge and practices has only recently begun to receive widespread recognition. </a:t>
            </a:r>
          </a:p>
          <a:p>
            <a:pPr>
              <a:lnSpc>
                <a:spcPts val="1700"/>
              </a:lnSpc>
            </a:pPr>
            <a:r>
              <a:rPr lang="en-AU" sz="1200" dirty="0"/>
              <a:t>Gippsland has a long history of energy generation and coal mining making valuable contributions to the local region, the state and the country as a whole. </a:t>
            </a:r>
            <a:r>
              <a:rPr lang="en-AU" sz="1200" dirty="0" smtClean="0"/>
              <a:t>When coal was discovered in the mid 19</a:t>
            </a:r>
            <a:r>
              <a:rPr lang="en-AU" sz="1200" baseline="30000" dirty="0" smtClean="0"/>
              <a:t>th</a:t>
            </a:r>
            <a:r>
              <a:rPr lang="en-AU" sz="1200" dirty="0" smtClean="0"/>
              <a:t> century the </a:t>
            </a:r>
            <a:r>
              <a:rPr lang="en-AU" sz="1200" dirty="0"/>
              <a:t>Latrobe Valley </a:t>
            </a:r>
            <a:r>
              <a:rPr lang="en-AU" sz="1200" dirty="0" smtClean="0"/>
              <a:t>became the </a:t>
            </a:r>
            <a:r>
              <a:rPr lang="en-AU" sz="1200" dirty="0"/>
              <a:t>centre of the energy industry </a:t>
            </a:r>
            <a:r>
              <a:rPr lang="en-AU" sz="1200" dirty="0" smtClean="0"/>
              <a:t>and </a:t>
            </a:r>
            <a:r>
              <a:rPr lang="en-AU" sz="1200" dirty="0"/>
              <a:t>the energy powerhouse of Victoria with an extensive electricity transmission network </a:t>
            </a:r>
            <a:r>
              <a:rPr lang="en-AU" sz="1200" dirty="0" smtClean="0"/>
              <a:t>supplying </a:t>
            </a:r>
            <a:r>
              <a:rPr lang="en-AU" sz="1200" dirty="0"/>
              <a:t>other areas of the state and beyond.</a:t>
            </a:r>
          </a:p>
          <a:p>
            <a:pPr>
              <a:lnSpc>
                <a:spcPts val="1700"/>
              </a:lnSpc>
            </a:pPr>
            <a:endParaRPr lang="en-AU" sz="1200" dirty="0" smtClean="0"/>
          </a:p>
        </p:txBody>
      </p:sp>
      <p:sp>
        <p:nvSpPr>
          <p:cNvPr id="5"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6" name="Slide Number Placeholder 5">
            <a:extLst>
              <a:ext uri="{FF2B5EF4-FFF2-40B4-BE49-F238E27FC236}">
                <a16:creationId xmlns:a16="http://schemas.microsoft.com/office/drawing/2014/main" id="{ED7D1B33-DC87-492E-AEEF-B1AED8062905}"/>
              </a:ext>
            </a:extLst>
          </p:cNvPr>
          <p:cNvSpPr>
            <a:spLocks noGrp="1"/>
          </p:cNvSpPr>
          <p:nvPr>
            <p:ph type="sldNum" sz="quarter" idx="12"/>
          </p:nvPr>
        </p:nvSpPr>
        <p:spPr/>
        <p:txBody>
          <a:bodyPr/>
          <a:lstStyle/>
          <a:p>
            <a:fld id="{0A27FA32-C0E3-4FDB-B8B0-DA46B61DD1DE}" type="slidenum">
              <a:rPr lang="en-AU" smtClean="0"/>
              <a:t>10</a:t>
            </a:fld>
            <a:endParaRPr lang="en-AU"/>
          </a:p>
        </p:txBody>
      </p:sp>
      <p:sp>
        <p:nvSpPr>
          <p:cNvPr id="7" name="Content Placeholder 6">
            <a:extLst>
              <a:ext uri="{FF2B5EF4-FFF2-40B4-BE49-F238E27FC236}">
                <a16:creationId xmlns:a16="http://schemas.microsoft.com/office/drawing/2014/main" id="{BD44F9F9-6D93-4C7D-A85A-43BE58FDA9DD}"/>
              </a:ext>
            </a:extLst>
          </p:cNvPr>
          <p:cNvSpPr>
            <a:spLocks noGrp="1"/>
          </p:cNvSpPr>
          <p:nvPr>
            <p:ph idx="13"/>
          </p:nvPr>
        </p:nvSpPr>
        <p:spPr>
          <a:xfrm>
            <a:off x="520700" y="1287267"/>
            <a:ext cx="4428000" cy="909533"/>
          </a:xfrm>
        </p:spPr>
        <p:txBody>
          <a:bodyPr>
            <a:normAutofit fontScale="92500"/>
          </a:bodyPr>
          <a:lstStyle/>
          <a:p>
            <a:r>
              <a:rPr lang="en-AU" dirty="0"/>
              <a:t>The Heyfield region is known for its high agricultural, natural resources, significant landscape and heritage values.</a:t>
            </a:r>
          </a:p>
        </p:txBody>
      </p:sp>
      <p:pic>
        <p:nvPicPr>
          <p:cNvPr id="8" name="Picture Placeholder 7"/>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7509" b="7509"/>
          <a:stretch>
            <a:fillRect/>
          </a:stretch>
        </p:blipFill>
        <p:spPr/>
      </p:pic>
    </p:spTree>
    <p:extLst>
      <p:ext uri="{BB962C8B-B14F-4D97-AF65-F5344CB8AC3E}">
        <p14:creationId xmlns:p14="http://schemas.microsoft.com/office/powerpoint/2010/main" val="292417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AU" dirty="0" smtClean="0"/>
              <a:t>Socio-Demographics</a:t>
            </a:r>
            <a:endParaRPr lang="en-AU" dirty="0"/>
          </a:p>
        </p:txBody>
      </p:sp>
      <p:sp>
        <p:nvSpPr>
          <p:cNvPr id="3"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20700" y="1440000"/>
            <a:ext cx="9650413" cy="744400"/>
          </a:xfrm>
        </p:spPr>
        <p:txBody>
          <a:bodyPr>
            <a:normAutofit fontScale="92500"/>
          </a:bodyPr>
          <a:lstStyle/>
          <a:p>
            <a:r>
              <a:rPr lang="en-AU" dirty="0" smtClean="0"/>
              <a:t>Heyfield is home to Australia's largest hard wood saw miller, timber processer and largest manufacturer of hard wood timber products, employing more than 250 workers.</a:t>
            </a:r>
            <a:endParaRPr lang="en-AU" dirty="0"/>
          </a:p>
        </p:txBody>
      </p:sp>
      <p:sp>
        <p:nvSpPr>
          <p:cNvPr id="6" name="Content Placeholder 5">
            <a:extLst>
              <a:ext uri="{FF2B5EF4-FFF2-40B4-BE49-F238E27FC236}">
                <a16:creationId xmlns:a16="http://schemas.microsoft.com/office/drawing/2014/main" id="{5EE60883-4644-4B11-B4A2-DBAB596834ED}"/>
              </a:ext>
            </a:extLst>
          </p:cNvPr>
          <p:cNvSpPr>
            <a:spLocks noGrp="1"/>
          </p:cNvSpPr>
          <p:nvPr>
            <p:ph idx="13"/>
          </p:nvPr>
        </p:nvSpPr>
        <p:spPr>
          <a:xfrm>
            <a:off x="520701" y="2184400"/>
            <a:ext cx="9650412" cy="4656138"/>
          </a:xfrm>
        </p:spPr>
        <p:txBody>
          <a:bodyPr/>
          <a:lstStyle/>
          <a:p>
            <a:pPr algn="just">
              <a:lnSpc>
                <a:spcPts val="1600"/>
              </a:lnSpc>
            </a:pPr>
            <a:r>
              <a:rPr lang="en-AU" sz="1200" dirty="0"/>
              <a:t>Heyfield has a population of 1993 people </a:t>
            </a:r>
            <a:r>
              <a:rPr lang="en-AU" sz="1200" dirty="0" smtClean="0"/>
              <a:t>and is part </a:t>
            </a:r>
            <a:r>
              <a:rPr lang="en-AU" sz="1200" dirty="0"/>
              <a:t>of </a:t>
            </a:r>
            <a:r>
              <a:rPr lang="en-AU" sz="1200" dirty="0" smtClean="0"/>
              <a:t>the </a:t>
            </a:r>
            <a:r>
              <a:rPr lang="en-AU" sz="1200" dirty="0"/>
              <a:t>third largest municipality in Victoria</a:t>
            </a:r>
            <a:r>
              <a:rPr lang="en-AU" sz="1200" dirty="0" smtClean="0"/>
              <a:t>, Wellington Shire.</a:t>
            </a:r>
            <a:r>
              <a:rPr lang="en-AU" sz="1200" baseline="30000" dirty="0" smtClean="0"/>
              <a:t>14</a:t>
            </a:r>
          </a:p>
          <a:p>
            <a:pPr algn="just">
              <a:lnSpc>
                <a:spcPts val="1600"/>
              </a:lnSpc>
            </a:pPr>
            <a:r>
              <a:rPr lang="en-AU" sz="1200" dirty="0" smtClean="0"/>
              <a:t>Heyfield’s </a:t>
            </a:r>
            <a:r>
              <a:rPr lang="en-AU" sz="1200" dirty="0"/>
              <a:t>economy has historically been based around </a:t>
            </a:r>
            <a:r>
              <a:rPr lang="en-AU" sz="1200" dirty="0" smtClean="0"/>
              <a:t>timber, gold mining </a:t>
            </a:r>
            <a:r>
              <a:rPr lang="en-AU" sz="1200" dirty="0"/>
              <a:t>and an agricultural industry, especially </a:t>
            </a:r>
            <a:r>
              <a:rPr lang="en-AU" sz="1200" dirty="0" smtClean="0"/>
              <a:t>vegetable and dairy farming </a:t>
            </a:r>
            <a:r>
              <a:rPr lang="en-AU" sz="1200" dirty="0"/>
              <a:t>(hinterland), and this remains the case today. However, the proximity of Heyfield to larger regional centres, such as Traralgon and Sale, has reduced the importance of the township as a focus for agricultural supplies and services in recent decades. </a:t>
            </a:r>
          </a:p>
          <a:p>
            <a:pPr algn="just">
              <a:lnSpc>
                <a:spcPts val="1600"/>
              </a:lnSpc>
            </a:pPr>
            <a:r>
              <a:rPr lang="en-AU" sz="1200" dirty="0" smtClean="0"/>
              <a:t>Heyfield supports 820 jobs with major employers are the sawmill, the hospital, supermarkets, dairy cattle farming and primary education.</a:t>
            </a:r>
            <a:r>
              <a:rPr lang="en-AU" sz="1200" baseline="30000" dirty="0" smtClean="0"/>
              <a:t>15</a:t>
            </a:r>
            <a:r>
              <a:rPr lang="en-AU" sz="1200" dirty="0" smtClean="0"/>
              <a:t> Some community members work also in the Latrobe Valley’s energy industry – coal mines and power stations.</a:t>
            </a:r>
          </a:p>
          <a:p>
            <a:pPr algn="just">
              <a:lnSpc>
                <a:spcPts val="1600"/>
              </a:lnSpc>
            </a:pPr>
            <a:r>
              <a:rPr lang="en-AU" sz="1200" dirty="0" smtClean="0"/>
              <a:t>The town takes pride having fundraised for and owning a number of public services such as the local hospital, </a:t>
            </a:r>
            <a:r>
              <a:rPr lang="en-AU" sz="1200" dirty="0" err="1" smtClean="0"/>
              <a:t>Laurina</a:t>
            </a:r>
            <a:r>
              <a:rPr lang="en-AU" sz="1200" dirty="0" smtClean="0"/>
              <a:t> Lodge - the care centre, the kindergarten and local basketball stadium. The local branch of Bendigo Bank was instrumental supporting the local community.</a:t>
            </a:r>
            <a:r>
              <a:rPr lang="en-AU" sz="1200" baseline="30000" dirty="0" smtClean="0"/>
              <a:t>16</a:t>
            </a:r>
            <a:endParaRPr lang="en-AU" sz="1200" dirty="0" smtClean="0"/>
          </a:p>
          <a:p>
            <a:pPr algn="just">
              <a:lnSpc>
                <a:spcPts val="1600"/>
              </a:lnSpc>
            </a:pPr>
            <a:r>
              <a:rPr lang="en-AU" sz="1200" dirty="0" smtClean="0"/>
              <a:t>The town has an average proportion </a:t>
            </a:r>
            <a:r>
              <a:rPr lang="en-AU" sz="1200" dirty="0"/>
              <a:t>of the local workforce in full time </a:t>
            </a:r>
            <a:r>
              <a:rPr lang="en-AU" sz="1200" dirty="0" smtClean="0"/>
              <a:t>employment (57.3 </a:t>
            </a:r>
            <a:r>
              <a:rPr lang="en-AU" sz="1200" dirty="0"/>
              <a:t>per cent in full time, </a:t>
            </a:r>
            <a:r>
              <a:rPr lang="en-AU" sz="1200" dirty="0" smtClean="0"/>
              <a:t>31.1 per </a:t>
            </a:r>
            <a:r>
              <a:rPr lang="en-AU" sz="1200" dirty="0"/>
              <a:t>cent in part time), and a </a:t>
            </a:r>
            <a:r>
              <a:rPr lang="en-AU" sz="1200" dirty="0" smtClean="0"/>
              <a:t>lower proportion </a:t>
            </a:r>
            <a:r>
              <a:rPr lang="en-AU" sz="1200" dirty="0"/>
              <a:t>unemployed than the state </a:t>
            </a:r>
            <a:r>
              <a:rPr lang="en-AU" sz="1200" dirty="0" smtClean="0"/>
              <a:t>average.</a:t>
            </a:r>
            <a:r>
              <a:rPr lang="en-AU" sz="1200" baseline="30000" dirty="0" smtClean="0"/>
              <a:t>17</a:t>
            </a:r>
            <a:r>
              <a:rPr lang="en-AU" sz="1200" dirty="0" smtClean="0"/>
              <a:t> </a:t>
            </a:r>
            <a:endParaRPr lang="en-AU" sz="1200" dirty="0"/>
          </a:p>
          <a:p>
            <a:pPr algn="just">
              <a:lnSpc>
                <a:spcPts val="1600"/>
              </a:lnSpc>
            </a:pPr>
            <a:endParaRPr lang="en-AU" sz="1200" dirty="0" smtClean="0"/>
          </a:p>
          <a:p>
            <a:pPr algn="just">
              <a:lnSpc>
                <a:spcPts val="1600"/>
              </a:lnSpc>
            </a:pPr>
            <a:r>
              <a:rPr lang="en-AU" sz="1200" dirty="0" smtClean="0"/>
              <a:t>The </a:t>
            </a:r>
            <a:r>
              <a:rPr lang="en-AU" sz="1200" dirty="0"/>
              <a:t>largest business in Heyfield is the Australian Sustainable Hardwoods (ASH) timber mill supplying hardwoods to manufacture products such as furniture, windows, doors, staircases in Victoria</a:t>
            </a:r>
            <a:r>
              <a:rPr lang="en-AU" sz="1200" dirty="0" smtClean="0"/>
              <a:t>.</a:t>
            </a:r>
            <a:r>
              <a:rPr lang="en-AU" sz="1200" baseline="30000" dirty="0"/>
              <a:t> </a:t>
            </a:r>
            <a:r>
              <a:rPr lang="en-AU" sz="1200" baseline="30000" dirty="0" smtClean="0"/>
              <a:t>18</a:t>
            </a:r>
            <a:r>
              <a:rPr lang="en-AU" sz="1200" dirty="0" smtClean="0"/>
              <a:t>  </a:t>
            </a:r>
            <a:endParaRPr lang="en-AU" sz="1200" dirty="0"/>
          </a:p>
          <a:p>
            <a:pPr algn="just">
              <a:lnSpc>
                <a:spcPts val="1600"/>
              </a:lnSpc>
            </a:pPr>
            <a:r>
              <a:rPr lang="en-AU" sz="1200" dirty="0" smtClean="0"/>
              <a:t>The broader Wellington Shire area hosts a </a:t>
            </a:r>
            <a:r>
              <a:rPr lang="en-AU" sz="1200" dirty="0"/>
              <a:t>wide variety of industry and </a:t>
            </a:r>
            <a:r>
              <a:rPr lang="en-AU" sz="1200" dirty="0" smtClean="0"/>
              <a:t>business also </a:t>
            </a:r>
            <a:r>
              <a:rPr lang="en-AU" sz="1200" dirty="0"/>
              <a:t>contributing to the local economy including; mining, offshore oil and gas extraction, primary production and agriculture, tourism and service industries, retail, healthcare, education and community services. Agricultural land in Wellington Shire offers some of the best conditions in the state, with Gippsland fast developing a name as Victoria’s Food Bowl</a:t>
            </a:r>
            <a:r>
              <a:rPr lang="en-AU" sz="1200" dirty="0" smtClean="0"/>
              <a:t>. </a:t>
            </a:r>
          </a:p>
          <a:p>
            <a:pPr algn="just">
              <a:lnSpc>
                <a:spcPts val="1600"/>
              </a:lnSpc>
            </a:pPr>
            <a:r>
              <a:rPr lang="en-AU" sz="1200" dirty="0" smtClean="0"/>
              <a:t>The town has </a:t>
            </a:r>
            <a:r>
              <a:rPr lang="en-AU" sz="1200" dirty="0"/>
              <a:t>lower household income and lower levels of </a:t>
            </a:r>
            <a:r>
              <a:rPr lang="en-AU" sz="1200" dirty="0" smtClean="0"/>
              <a:t>minimum education </a:t>
            </a:r>
            <a:r>
              <a:rPr lang="en-AU" sz="1200" dirty="0"/>
              <a:t>compared with the state </a:t>
            </a:r>
            <a:r>
              <a:rPr lang="en-AU" sz="1200" dirty="0" smtClean="0"/>
              <a:t>average. Both personal ($499) and household ($922) income per week are below Victorian average. </a:t>
            </a:r>
            <a:r>
              <a:rPr lang="en-AU" sz="1200" dirty="0"/>
              <a:t>There is lower proportion of people holding formal qualifications (Bachelor or higher degree; Advanced Diploma or Diploma; or vocational qualifications) in Heyfield compared with the state </a:t>
            </a:r>
            <a:r>
              <a:rPr lang="en-AU" sz="1200" dirty="0" smtClean="0"/>
              <a:t>average.</a:t>
            </a:r>
            <a:r>
              <a:rPr lang="en-AU" sz="1200" baseline="30000" dirty="0" smtClean="0"/>
              <a:t>19</a:t>
            </a:r>
            <a:endParaRPr lang="en-AU" sz="1200" dirty="0"/>
          </a:p>
          <a:p>
            <a:pPr>
              <a:lnSpc>
                <a:spcPts val="1600"/>
              </a:lnSpc>
            </a:pPr>
            <a:r>
              <a:rPr lang="en-AU" sz="1200" dirty="0" smtClean="0"/>
              <a:t>The </a:t>
            </a:r>
            <a:r>
              <a:rPr lang="en-AU" sz="1200" dirty="0"/>
              <a:t>last state </a:t>
            </a:r>
            <a:r>
              <a:rPr lang="en-AU" sz="1200" dirty="0" smtClean="0"/>
              <a:t>election saw strong support for the National Party with more than 60 per cent of the local votes, the remaining were split between the Australian </a:t>
            </a:r>
            <a:r>
              <a:rPr lang="en-AU" sz="1200" dirty="0" err="1" smtClean="0"/>
              <a:t>Labor</a:t>
            </a:r>
            <a:r>
              <a:rPr lang="en-AU" sz="1200" dirty="0" smtClean="0"/>
              <a:t> Party (16.88 per cent) and </a:t>
            </a:r>
            <a:r>
              <a:rPr lang="en-AU" sz="1200" dirty="0"/>
              <a:t>Shooters, Fishers </a:t>
            </a:r>
            <a:r>
              <a:rPr lang="en-AU" sz="1200" dirty="0" smtClean="0"/>
              <a:t>and Farmers (9.45 per cent), United Australia Party (4.77 per cent and the Greens (3.94 per cent).</a:t>
            </a:r>
            <a:r>
              <a:rPr lang="en-AU" sz="1200" baseline="30000" dirty="0" smtClean="0"/>
              <a:t>20</a:t>
            </a:r>
            <a:endParaRPr lang="en-AU" sz="1200"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11</a:t>
            </a:fld>
            <a:endParaRPr lang="en-AU"/>
          </a:p>
        </p:txBody>
      </p:sp>
      <p:sp>
        <p:nvSpPr>
          <p:cNvPr id="9"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17665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US" dirty="0" smtClean="0"/>
              <a:t>2.3 Status of Renewable Energy</a:t>
            </a:r>
            <a:endParaRPr lang="en-AU"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pPr/>
              <a:t>12</a:t>
            </a:fld>
            <a:endParaRPr lang="en-AU"/>
          </a:p>
        </p:txBody>
      </p:sp>
      <p:sp>
        <p:nvSpPr>
          <p:cNvPr id="5" name="Content Placeholder 4">
            <a:extLst>
              <a:ext uri="{FF2B5EF4-FFF2-40B4-BE49-F238E27FC236}">
                <a16:creationId xmlns:a16="http://schemas.microsoft.com/office/drawing/2014/main" id="{715B460E-D89E-401A-93CF-4D7BEA6A14D5}"/>
              </a:ext>
            </a:extLst>
          </p:cNvPr>
          <p:cNvSpPr>
            <a:spLocks noGrp="1"/>
          </p:cNvSpPr>
          <p:nvPr>
            <p:ph idx="13"/>
          </p:nvPr>
        </p:nvSpPr>
        <p:spPr>
          <a:xfrm>
            <a:off x="520701" y="1846973"/>
            <a:ext cx="9650412" cy="5070936"/>
          </a:xfrm>
        </p:spPr>
        <p:txBody>
          <a:bodyPr/>
          <a:lstStyle/>
          <a:p>
            <a:pPr algn="just"/>
            <a:r>
              <a:rPr lang="en-AU" sz="1200" dirty="0" smtClean="0"/>
              <a:t>Wellington </a:t>
            </a:r>
            <a:r>
              <a:rPr lang="en-AU" sz="1200" dirty="0"/>
              <a:t>Shire has been installing renewable energy for some time. The local government area has up to 25.3 MW existing renewable energy capacity consisting mainly of rooftop solar</a:t>
            </a:r>
            <a:r>
              <a:rPr lang="en-AU" sz="1200" dirty="0" smtClean="0"/>
              <a:t>.</a:t>
            </a:r>
            <a:r>
              <a:rPr lang="en-AU" sz="1200" baseline="30000" dirty="0"/>
              <a:t> </a:t>
            </a:r>
            <a:r>
              <a:rPr lang="en-AU" sz="1200" baseline="30000" dirty="0" smtClean="0"/>
              <a:t>21</a:t>
            </a:r>
            <a:r>
              <a:rPr lang="en-AU" sz="1200" dirty="0" smtClean="0"/>
              <a:t> </a:t>
            </a:r>
            <a:r>
              <a:rPr lang="en-AU" sz="1200" dirty="0"/>
              <a:t>The Glenmaggie Hydro Power Station is a medium sized installation with 3.8 MW. There are currently no large-scale wind farms nor solar farms yet. However the region has great potential with access to world class renewable energy resources with wind speeds over 7.58 metres per second and 3.8 to 4.8 kWh of daily solar PV </a:t>
            </a:r>
            <a:r>
              <a:rPr lang="en-AU" sz="1200" dirty="0" smtClean="0"/>
              <a:t>exposure.</a:t>
            </a:r>
            <a:r>
              <a:rPr lang="en-AU" sz="1200" baseline="30000" dirty="0" smtClean="0"/>
              <a:t>22</a:t>
            </a:r>
            <a:r>
              <a:rPr lang="en-AU" sz="1200" dirty="0" smtClean="0"/>
              <a:t> Solar and wind farms </a:t>
            </a:r>
            <a:r>
              <a:rPr lang="en-AU" sz="1200" dirty="0"/>
              <a:t>are likely to play a greater role in Wellington Shire, alongside </a:t>
            </a:r>
            <a:r>
              <a:rPr lang="en-AU" sz="1200" dirty="0" smtClean="0"/>
              <a:t>continuing growth of rooftop </a:t>
            </a:r>
            <a:r>
              <a:rPr lang="en-AU" sz="1200" dirty="0"/>
              <a:t>PV. In addition, the agriculture sector provides scope for bioenergy deployment in particular waste streams (dairy effluent and manure, </a:t>
            </a:r>
            <a:r>
              <a:rPr lang="en-AU" sz="1200" dirty="0" smtClean="0"/>
              <a:t>crop </a:t>
            </a:r>
            <a:r>
              <a:rPr lang="en-AU" sz="1200" dirty="0"/>
              <a:t>waste etc.).</a:t>
            </a:r>
          </a:p>
          <a:p>
            <a:pPr algn="just"/>
            <a:r>
              <a:rPr lang="en-AU" sz="1200" dirty="0" smtClean="0"/>
              <a:t>Heyfield’s community loves solar. Solar panels cover almost 1/3 of all houses in the postcode area (3858) with more than 460 rooftop installations and a total capacity of 2.5 MW.</a:t>
            </a:r>
            <a:r>
              <a:rPr lang="en-AU" sz="1200" baseline="30000" dirty="0" smtClean="0"/>
              <a:t>23</a:t>
            </a:r>
            <a:r>
              <a:rPr lang="en-AU" sz="1200" dirty="0" smtClean="0"/>
              <a:t> Around half of businesses have solar installed in the town based on discussions held as part of this research. The high penetration of solar can be attributed to a great awareness of sustainability issues. This goes back to the </a:t>
            </a:r>
            <a:r>
              <a:rPr lang="en-AU" sz="1200" dirty="0"/>
              <a:t>home-grown </a:t>
            </a:r>
            <a:r>
              <a:rPr lang="en-AU" sz="1200" dirty="0" smtClean="0"/>
              <a:t>sustainability program that helped </a:t>
            </a:r>
            <a:r>
              <a:rPr lang="en-AU" sz="1200" dirty="0"/>
              <a:t>individuals to adopt </a:t>
            </a:r>
            <a:r>
              <a:rPr lang="en-AU" sz="1200" dirty="0" smtClean="0"/>
              <a:t>sustainable practices in daily life. </a:t>
            </a:r>
          </a:p>
          <a:p>
            <a:pPr algn="just"/>
            <a:r>
              <a:rPr lang="en-AU" sz="1200" dirty="0" smtClean="0">
                <a:solidFill>
                  <a:srgbClr val="414042"/>
                </a:solidFill>
              </a:rPr>
              <a:t>The figure below shows </a:t>
            </a:r>
            <a:r>
              <a:rPr lang="en-AU" sz="1200" dirty="0">
                <a:solidFill>
                  <a:srgbClr val="414042"/>
                </a:solidFill>
              </a:rPr>
              <a:t>the current renewable energy installations across Wellington Shire. The numbers indicate installed megawatts of small scale solar generation for the postcode areas (in brackets). </a:t>
            </a:r>
          </a:p>
          <a:p>
            <a:pPr algn="just"/>
            <a:endParaRPr lang="en-AU" sz="1200" dirty="0" smtClean="0"/>
          </a:p>
          <a:p>
            <a:pPr algn="just"/>
            <a:endParaRPr lang="en-AU" sz="1200" dirty="0">
              <a:solidFill>
                <a:srgbClr val="414042"/>
              </a:solidFill>
            </a:endParaRPr>
          </a:p>
          <a:p>
            <a:pPr algn="just"/>
            <a:endParaRPr lang="en-AU" sz="1200" dirty="0" smtClean="0">
              <a:solidFill>
                <a:srgbClr val="414042"/>
              </a:solidFill>
            </a:endParaRPr>
          </a:p>
          <a:p>
            <a:pPr algn="just"/>
            <a:endParaRPr lang="en-AU" sz="1200" dirty="0">
              <a:solidFill>
                <a:srgbClr val="414042"/>
              </a:solidFill>
            </a:endParaRPr>
          </a:p>
          <a:p>
            <a:pPr algn="just"/>
            <a:endParaRPr lang="en-AU" sz="1200" dirty="0" smtClean="0">
              <a:solidFill>
                <a:srgbClr val="414042"/>
              </a:solidFill>
            </a:endParaRPr>
          </a:p>
          <a:p>
            <a:pPr algn="just"/>
            <a:endParaRPr lang="en-AU" sz="1200" dirty="0">
              <a:solidFill>
                <a:srgbClr val="414042"/>
              </a:solidFill>
            </a:endParaRPr>
          </a:p>
          <a:p>
            <a:pPr algn="just"/>
            <a:endParaRPr lang="en-AU" sz="1200" dirty="0">
              <a:solidFill>
                <a:srgbClr val="414042"/>
              </a:solidFill>
            </a:endParaRPr>
          </a:p>
          <a:p>
            <a:pPr algn="just"/>
            <a:endParaRPr lang="en-AU" sz="1200" dirty="0" smtClean="0"/>
          </a:p>
          <a:p>
            <a:pPr algn="just"/>
            <a:endParaRPr lang="en-AU" sz="1200" dirty="0"/>
          </a:p>
          <a:p>
            <a:pPr algn="just"/>
            <a:endParaRPr lang="en-AU" sz="1200" dirty="0" smtClean="0"/>
          </a:p>
          <a:p>
            <a:pPr algn="just"/>
            <a:endParaRPr lang="en-AU" sz="1200" dirty="0"/>
          </a:p>
        </p:txBody>
      </p:sp>
      <p:sp>
        <p:nvSpPr>
          <p:cNvPr id="3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2" name="Rectangle 1"/>
          <p:cNvSpPr/>
          <p:nvPr/>
        </p:nvSpPr>
        <p:spPr>
          <a:xfrm>
            <a:off x="520700" y="1139087"/>
            <a:ext cx="9631300" cy="707886"/>
          </a:xfrm>
          <a:prstGeom prst="rect">
            <a:avLst/>
          </a:prstGeom>
        </p:spPr>
        <p:txBody>
          <a:bodyPr vert="horz" lIns="0" tIns="0" rIns="0" bIns="0" numCol="1" rtlCol="0">
            <a:normAutofit/>
          </a:bodyPr>
          <a:lstStyle/>
          <a:p>
            <a:pPr defTabSz="1007943">
              <a:spcAft>
                <a:spcPts val="1800"/>
              </a:spcAft>
              <a:buFont typeface="Arial" panose="020B0604020202020204" pitchFamily="34" charset="0"/>
              <a:buNone/>
            </a:pPr>
            <a:r>
              <a:rPr lang="en-AU" sz="2000" dirty="0">
                <a:solidFill>
                  <a:srgbClr val="777777"/>
                </a:solidFill>
              </a:rPr>
              <a:t>Heyfield has one of Australia’s highest penetration of solar PV at town level while the community is very supportive of renewable energy. </a:t>
            </a:r>
          </a:p>
        </p:txBody>
      </p:sp>
      <p:pic>
        <p:nvPicPr>
          <p:cNvPr id="8" name="Picture 7"/>
          <p:cNvPicPr>
            <a:picLocks noChangeAspect="1"/>
          </p:cNvPicPr>
          <p:nvPr/>
        </p:nvPicPr>
        <p:blipFill rotWithShape="1">
          <a:blip r:embed="rId2"/>
          <a:srcRect t="7168"/>
          <a:stretch/>
        </p:blipFill>
        <p:spPr>
          <a:xfrm>
            <a:off x="6350218" y="3397250"/>
            <a:ext cx="2989491" cy="3520659"/>
          </a:xfrm>
          <a:prstGeom prst="rect">
            <a:avLst/>
          </a:prstGeom>
        </p:spPr>
      </p:pic>
      <p:sp>
        <p:nvSpPr>
          <p:cNvPr id="3" name="TextBox 2"/>
          <p:cNvSpPr txBox="1"/>
          <p:nvPr/>
        </p:nvSpPr>
        <p:spPr>
          <a:xfrm>
            <a:off x="6350218" y="3197195"/>
            <a:ext cx="3651250" cy="200055"/>
          </a:xfrm>
          <a:prstGeom prst="rect">
            <a:avLst/>
          </a:prstGeom>
          <a:noFill/>
        </p:spPr>
        <p:txBody>
          <a:bodyPr wrap="square" rtlCol="0">
            <a:spAutoFit/>
          </a:bodyPr>
          <a:lstStyle/>
          <a:p>
            <a:r>
              <a:rPr lang="en-AU" sz="700" dirty="0" smtClean="0"/>
              <a:t>Renewable energy installations for postcode areas in Wellington Shire</a:t>
            </a:r>
            <a:endParaRPr lang="en-AU" sz="700" dirty="0"/>
          </a:p>
        </p:txBody>
      </p:sp>
    </p:spTree>
    <p:extLst>
      <p:ext uri="{BB962C8B-B14F-4D97-AF65-F5344CB8AC3E}">
        <p14:creationId xmlns:p14="http://schemas.microsoft.com/office/powerpoint/2010/main" val="4009315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500" dirty="0" smtClean="0"/>
              <a:t>Heyfield Community Resource Centre Sustainability Initiatives</a:t>
            </a:r>
            <a:endParaRPr lang="en-AU" sz="2500" dirty="0"/>
          </a:p>
        </p:txBody>
      </p:sp>
      <p:sp>
        <p:nvSpPr>
          <p:cNvPr id="3" name="Content Placeholder 2"/>
          <p:cNvSpPr>
            <a:spLocks noGrp="1"/>
          </p:cNvSpPr>
          <p:nvPr>
            <p:ph idx="1"/>
          </p:nvPr>
        </p:nvSpPr>
        <p:spPr>
          <a:xfrm>
            <a:off x="540000" y="1282433"/>
            <a:ext cx="9650413" cy="1093920"/>
          </a:xfrm>
        </p:spPr>
        <p:txBody>
          <a:bodyPr>
            <a:normAutofit/>
          </a:bodyPr>
          <a:lstStyle/>
          <a:p>
            <a:r>
              <a:rPr lang="en-AU" sz="1800" dirty="0" smtClean="0"/>
              <a:t>HCRC was </a:t>
            </a:r>
            <a:r>
              <a:rPr lang="en-AU" sz="1800" dirty="0"/>
              <a:t>established in </a:t>
            </a:r>
            <a:r>
              <a:rPr lang="en-AU" sz="1800" dirty="0" smtClean="0"/>
              <a:t>1988</a:t>
            </a:r>
            <a:r>
              <a:rPr lang="en-AU" sz="1800" dirty="0"/>
              <a:t> </a:t>
            </a:r>
            <a:r>
              <a:rPr lang="en-AU" sz="1800" dirty="0" smtClean="0"/>
              <a:t>and is the leading force of numerous local sustainability initiatives, </a:t>
            </a:r>
            <a:r>
              <a:rPr lang="en-AU" sz="1800" dirty="0"/>
              <a:t>activities and services for Heyfield and </a:t>
            </a:r>
            <a:r>
              <a:rPr lang="en-AU" sz="1800" dirty="0" smtClean="0"/>
              <a:t>surrounding districts.</a:t>
            </a:r>
            <a:endParaRPr lang="en-AU" sz="1800" dirty="0"/>
          </a:p>
        </p:txBody>
      </p:sp>
      <p:sp>
        <p:nvSpPr>
          <p:cNvPr id="5" name="Slide Number Placeholder 4"/>
          <p:cNvSpPr>
            <a:spLocks noGrp="1"/>
          </p:cNvSpPr>
          <p:nvPr>
            <p:ph type="sldNum" sz="quarter" idx="12"/>
          </p:nvPr>
        </p:nvSpPr>
        <p:spPr/>
        <p:txBody>
          <a:bodyPr/>
          <a:lstStyle/>
          <a:p>
            <a:fld id="{0A27FA32-C0E3-4FDB-B8B0-DA46B61DD1DE}" type="slidenum">
              <a:rPr lang="en-AU" smtClean="0"/>
              <a:t>13</a:t>
            </a:fld>
            <a:endParaRPr lang="en-AU"/>
          </a:p>
        </p:txBody>
      </p:sp>
      <p:sp>
        <p:nvSpPr>
          <p:cNvPr id="6" name="Content Placeholder 5"/>
          <p:cNvSpPr>
            <a:spLocks noGrp="1"/>
          </p:cNvSpPr>
          <p:nvPr>
            <p:ph idx="13"/>
          </p:nvPr>
        </p:nvSpPr>
        <p:spPr>
          <a:xfrm>
            <a:off x="520700" y="2118886"/>
            <a:ext cx="9829799" cy="4577190"/>
          </a:xfrm>
        </p:spPr>
        <p:txBody>
          <a:bodyPr/>
          <a:lstStyle/>
          <a:p>
            <a:pPr algn="just">
              <a:lnSpc>
                <a:spcPts val="1600"/>
              </a:lnSpc>
            </a:pPr>
            <a:r>
              <a:rPr lang="en-AU" sz="1200" b="1" dirty="0">
                <a:solidFill>
                  <a:schemeClr val="bg2"/>
                </a:solidFill>
              </a:rPr>
              <a:t>Heyfield’s Sustainable Smart Town Program </a:t>
            </a:r>
          </a:p>
          <a:p>
            <a:pPr algn="just">
              <a:lnSpc>
                <a:spcPts val="1700"/>
              </a:lnSpc>
            </a:pPr>
            <a:r>
              <a:rPr lang="en-AU" sz="1200" dirty="0"/>
              <a:t>The Heyfield Community Resource Centre </a:t>
            </a:r>
            <a:r>
              <a:rPr lang="en-AU" sz="1200" dirty="0" smtClean="0"/>
              <a:t>(HCRC) initiated </a:t>
            </a:r>
            <a:r>
              <a:rPr lang="en-AU" sz="1200" dirty="0"/>
              <a:t>and led the  Sustainable Smart Town program. The Centre engaged almost half of Heyfield’s households in the three stage program. It involved bulk purchase scheme for solar panels; flag installations for behaviour change; posting coloured stickers on letter boxes to acknowledge participation in the program.</a:t>
            </a:r>
          </a:p>
          <a:p>
            <a:pPr algn="just">
              <a:lnSpc>
                <a:spcPts val="1700"/>
              </a:lnSpc>
            </a:pPr>
            <a:r>
              <a:rPr lang="en-AU" sz="1200" dirty="0"/>
              <a:t>The </a:t>
            </a:r>
            <a:r>
              <a:rPr lang="en-AU" sz="1200" dirty="0">
                <a:solidFill>
                  <a:srgbClr val="414042"/>
                </a:solidFill>
              </a:rPr>
              <a:t>flag system was crucial component to the program’s adoption, demonstrating the locals adoption of water, energy and waste efficiency measures: a white for taking first steps in the program, a blue flag for making their home or business more sustainable, and a green flag recognises homes and businesses that have significantly reduced their carbon footprint. The great success of this initiative was recognised with the World Environment Day Award from the United Nations Association of Australia in 2011</a:t>
            </a:r>
            <a:r>
              <a:rPr lang="en-AU" sz="1200" dirty="0" smtClean="0">
                <a:solidFill>
                  <a:srgbClr val="414042"/>
                </a:solidFill>
              </a:rPr>
              <a:t>.</a:t>
            </a:r>
          </a:p>
          <a:p>
            <a:pPr algn="just">
              <a:lnSpc>
                <a:spcPts val="1700"/>
              </a:lnSpc>
            </a:pPr>
            <a:r>
              <a:rPr lang="en-AU" sz="1200" dirty="0" smtClean="0">
                <a:solidFill>
                  <a:srgbClr val="414042"/>
                </a:solidFill>
              </a:rPr>
              <a:t>The </a:t>
            </a:r>
            <a:r>
              <a:rPr lang="en-AU" sz="1200" dirty="0">
                <a:solidFill>
                  <a:srgbClr val="414042"/>
                </a:solidFill>
              </a:rPr>
              <a:t>HCRC is </a:t>
            </a:r>
            <a:r>
              <a:rPr lang="en-AU" sz="1200" dirty="0"/>
              <a:t>extremely proud of the awards they have won over the years and are very appreciative of the help from </a:t>
            </a:r>
            <a:r>
              <a:rPr lang="en-AU" sz="1200" dirty="0" smtClean="0"/>
              <a:t>their </a:t>
            </a:r>
            <a:r>
              <a:rPr lang="en-AU" sz="1200" dirty="0"/>
              <a:t>many volunteers and the encouragement they receive from the Heyfield community.</a:t>
            </a:r>
            <a:endParaRPr lang="en-AU" sz="1200" dirty="0">
              <a:solidFill>
                <a:srgbClr val="414042"/>
              </a:solidFill>
            </a:endParaRPr>
          </a:p>
          <a:p>
            <a:pPr>
              <a:lnSpc>
                <a:spcPts val="1600"/>
              </a:lnSpc>
            </a:pPr>
            <a:endParaRPr lang="en-AU" sz="1200" b="1" dirty="0" smtClean="0">
              <a:solidFill>
                <a:schemeClr val="bg2"/>
              </a:solidFill>
              <a:latin typeface="arial" panose="020B0604020202020204" pitchFamily="34" charset="0"/>
            </a:endParaRPr>
          </a:p>
          <a:p>
            <a:pPr>
              <a:lnSpc>
                <a:spcPts val="1600"/>
              </a:lnSpc>
            </a:pPr>
            <a:r>
              <a:rPr lang="en-AU" sz="1200" b="1" dirty="0" smtClean="0">
                <a:solidFill>
                  <a:schemeClr val="bg2"/>
                </a:solidFill>
                <a:latin typeface="arial" panose="020B0604020202020204" pitchFamily="34" charset="0"/>
              </a:rPr>
              <a:t>HCRC </a:t>
            </a:r>
            <a:r>
              <a:rPr lang="en-AU" sz="1200" b="1" dirty="0">
                <a:solidFill>
                  <a:schemeClr val="bg2"/>
                </a:solidFill>
                <a:latin typeface="arial" panose="020B0604020202020204" pitchFamily="34" charset="0"/>
              </a:rPr>
              <a:t>Awards </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ACFE Learn Local Legend - Gippsland Region 2018</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Awarded Australia's Strongest and Most Resilient Community 2017</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Finalist Wellington Shire Council Community Group of the Year 2017</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World Environment Day Awards 2011</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Finalist 2011 State Premiers Award</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Prime Super winner 2011</a:t>
            </a:r>
          </a:p>
          <a:p>
            <a:pPr marL="171450" indent="-171450">
              <a:lnSpc>
                <a:spcPts val="1600"/>
              </a:lnSpc>
              <a:buFont typeface="Arial" panose="020B0604020202020204" pitchFamily="34" charset="0"/>
              <a:buChar char="•"/>
            </a:pPr>
            <a:r>
              <a:rPr lang="en-AU" sz="1150" dirty="0">
                <a:latin typeface="arial" panose="020B0604020202020204" pitchFamily="34" charset="0"/>
              </a:rPr>
              <a:t>Pam Keating Tidy Town winner 2011</a:t>
            </a:r>
          </a:p>
          <a:p>
            <a:pPr algn="just">
              <a:lnSpc>
                <a:spcPts val="1600"/>
              </a:lnSpc>
            </a:pPr>
            <a:endParaRPr lang="en-AU" sz="1200" dirty="0" smtClean="0">
              <a:solidFill>
                <a:srgbClr val="414042"/>
              </a:solidFill>
            </a:endParaRPr>
          </a:p>
          <a:p>
            <a:pPr>
              <a:lnSpc>
                <a:spcPts val="1600"/>
              </a:lnSpc>
            </a:pPr>
            <a:endParaRPr lang="en-AU" sz="12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587"/>
          <a:stretch/>
        </p:blipFill>
        <p:spPr>
          <a:xfrm>
            <a:off x="5644055" y="3980404"/>
            <a:ext cx="4507945" cy="2715672"/>
          </a:xfrm>
          <a:prstGeom prst="rect">
            <a:avLst/>
          </a:prstGeom>
        </p:spPr>
      </p:pic>
      <p:sp>
        <p:nvSpPr>
          <p:cNvPr id="1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3524498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AU" dirty="0" smtClean="0"/>
              <a:t>Renewable Energy Generation </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14</a:t>
            </a:fld>
            <a:endParaRPr lang="en-AU"/>
          </a:p>
        </p:txBody>
      </p:sp>
      <p:sp>
        <p:nvSpPr>
          <p:cNvPr id="6" name="Content Placeholder 5"/>
          <p:cNvSpPr>
            <a:spLocks noGrp="1"/>
          </p:cNvSpPr>
          <p:nvPr>
            <p:ph idx="13"/>
          </p:nvPr>
        </p:nvSpPr>
        <p:spPr>
          <a:xfrm>
            <a:off x="539999" y="1885556"/>
            <a:ext cx="9631113" cy="5129924"/>
          </a:xfrm>
        </p:spPr>
        <p:txBody>
          <a:bodyPr/>
          <a:lstStyle/>
          <a:p>
            <a:pPr algn="just">
              <a:lnSpc>
                <a:spcPts val="1600"/>
              </a:lnSpc>
            </a:pPr>
            <a:r>
              <a:rPr lang="en-AU" sz="1200" b="1" dirty="0" smtClean="0">
                <a:solidFill>
                  <a:schemeClr val="bg2"/>
                </a:solidFill>
              </a:rPr>
              <a:t>Small-Scale </a:t>
            </a:r>
            <a:r>
              <a:rPr lang="en-AU" sz="1200" b="1" dirty="0">
                <a:solidFill>
                  <a:schemeClr val="bg2"/>
                </a:solidFill>
              </a:rPr>
              <a:t>Generation</a:t>
            </a:r>
          </a:p>
          <a:p>
            <a:pPr algn="just">
              <a:lnSpc>
                <a:spcPts val="1600"/>
              </a:lnSpc>
            </a:pPr>
            <a:r>
              <a:rPr lang="en-AU" sz="1200" dirty="0"/>
              <a:t>Heyfield </a:t>
            </a:r>
            <a:r>
              <a:rPr lang="en-AU" sz="1200" dirty="0" smtClean="0"/>
              <a:t>has </a:t>
            </a:r>
            <a:r>
              <a:rPr lang="en-AU" sz="1200" dirty="0"/>
              <a:t>demonstrated </a:t>
            </a:r>
            <a:r>
              <a:rPr lang="en-AU" sz="1200" dirty="0" smtClean="0"/>
              <a:t>its great engagement </a:t>
            </a:r>
            <a:r>
              <a:rPr lang="en-AU" sz="1200" dirty="0"/>
              <a:t>in renewable energy by the fact that one third of all houses </a:t>
            </a:r>
            <a:r>
              <a:rPr lang="en-AU" sz="1200" dirty="0" smtClean="0"/>
              <a:t>of the postcode area (3858) and half of businesses in the town (estimate of HCRC) have installed solar panels. The </a:t>
            </a:r>
            <a:r>
              <a:rPr lang="en-AU" sz="1200" dirty="0"/>
              <a:t>bulk buy scheme initiated by the HCRC in the early 2010 contributed significantly to the take up of household systems. This results in a total installed capacity of 2.5 MW of small rooftop installations. In addition, there are also 250 solar hot water installations </a:t>
            </a:r>
            <a:r>
              <a:rPr lang="en-AU" sz="1200" dirty="0" smtClean="0"/>
              <a:t>across Heyfield area.</a:t>
            </a:r>
            <a:r>
              <a:rPr lang="en-AU" sz="1200" baseline="30000" dirty="0"/>
              <a:t> </a:t>
            </a:r>
            <a:r>
              <a:rPr lang="en-AU" sz="1200" baseline="30000" dirty="0" smtClean="0"/>
              <a:t>25</a:t>
            </a:r>
            <a:r>
              <a:rPr lang="en-AU" sz="1200" dirty="0" smtClean="0"/>
              <a:t> </a:t>
            </a:r>
          </a:p>
          <a:p>
            <a:pPr algn="just">
              <a:lnSpc>
                <a:spcPts val="1600"/>
              </a:lnSpc>
            </a:pPr>
            <a:r>
              <a:rPr lang="en-AU" sz="1200" dirty="0" smtClean="0"/>
              <a:t>Of </a:t>
            </a:r>
            <a:r>
              <a:rPr lang="en-AU" sz="1200" dirty="0"/>
              <a:t>the local </a:t>
            </a:r>
            <a:r>
              <a:rPr lang="en-AU" sz="1200" dirty="0" smtClean="0"/>
              <a:t>businesses that </a:t>
            </a:r>
            <a:r>
              <a:rPr lang="en-AU" sz="1200" dirty="0"/>
              <a:t>have </a:t>
            </a:r>
            <a:r>
              <a:rPr lang="en-AU" sz="1200" dirty="0" smtClean="0"/>
              <a:t>rooftop solar, small scale installations can be found on the roof of the Railway Hotel Heyfield, </a:t>
            </a:r>
            <a:r>
              <a:rPr lang="en-AU" sz="1200" dirty="0" err="1" smtClean="0"/>
              <a:t>Larina</a:t>
            </a:r>
            <a:r>
              <a:rPr lang="en-AU" sz="1200" dirty="0" smtClean="0"/>
              <a:t> Lodge, IGA, the local DELWP office, Bendigo Bank and the Farming Company. Major community buildings also have installations, such as the community centre, school, Post </a:t>
            </a:r>
            <a:r>
              <a:rPr lang="en-AU" sz="1200" dirty="0"/>
              <a:t>Office</a:t>
            </a:r>
            <a:r>
              <a:rPr lang="en-AU" sz="1200" dirty="0" smtClean="0"/>
              <a:t> and the Community Wetland Centre. </a:t>
            </a:r>
          </a:p>
          <a:p>
            <a:pPr algn="just">
              <a:lnSpc>
                <a:spcPts val="1600"/>
              </a:lnSpc>
            </a:pPr>
            <a:r>
              <a:rPr lang="en-AU" sz="1200" b="1" dirty="0">
                <a:solidFill>
                  <a:schemeClr val="bg2"/>
                </a:solidFill>
              </a:rPr>
              <a:t>Medium-Scale Generation</a:t>
            </a:r>
          </a:p>
          <a:p>
            <a:pPr algn="just">
              <a:lnSpc>
                <a:spcPts val="1600"/>
              </a:lnSpc>
            </a:pPr>
            <a:r>
              <a:rPr lang="en-AU" sz="1200" dirty="0" smtClean="0"/>
              <a:t>Medium-scale generation can be defined as installations over 100kW and under 10MW. There is currently only one medium size renewable energy project with the Glenmaggie Hydro Power Station built and owned by Pacific Hydro in the region. The  major  purpose  of  that  scheme  is  to  supply irrigation water for the surrounding agricultural land.</a:t>
            </a:r>
          </a:p>
          <a:p>
            <a:pPr algn="just">
              <a:lnSpc>
                <a:spcPts val="1600"/>
              </a:lnSpc>
            </a:pPr>
            <a:r>
              <a:rPr lang="en-AU" sz="1200" dirty="0" smtClean="0"/>
              <a:t>In </a:t>
            </a:r>
            <a:r>
              <a:rPr lang="en-AU" sz="1200" dirty="0"/>
              <a:t>the last ten years, there is a growing movement of community organisations, indigenous organisations, small- and medium-sized businesses, and local governments developing, owning and operating renewable energy projects at scales lager than is possible at the household level. </a:t>
            </a:r>
            <a:endParaRPr lang="en-AU" sz="1200" dirty="0" smtClean="0"/>
          </a:p>
          <a:p>
            <a:pPr algn="just">
              <a:lnSpc>
                <a:spcPts val="1600"/>
              </a:lnSpc>
            </a:pPr>
            <a:r>
              <a:rPr lang="en-AU" sz="1200" dirty="0" smtClean="0"/>
              <a:t>Indeed </a:t>
            </a:r>
            <a:r>
              <a:rPr lang="en-AU" sz="1200" dirty="0"/>
              <a:t>an increasing number of community energy projects emerged in neighbouring councils and </a:t>
            </a:r>
            <a:r>
              <a:rPr lang="en-AU" sz="1200" dirty="0" smtClean="0"/>
              <a:t>districts, </a:t>
            </a:r>
            <a:r>
              <a:rPr lang="en-AU" sz="1200" dirty="0"/>
              <a:t>such as the Energy Innovative Cooperative, the Latrobe Valley Community Power Hub and Totally Renewable Phillip Island</a:t>
            </a:r>
            <a:r>
              <a:rPr lang="en-AU" sz="1200" dirty="0" smtClean="0"/>
              <a:t>. </a:t>
            </a:r>
          </a:p>
          <a:p>
            <a:pPr algn="just">
              <a:lnSpc>
                <a:spcPts val="1600"/>
              </a:lnSpc>
            </a:pPr>
            <a:r>
              <a:rPr lang="en-AU" sz="1200" dirty="0" smtClean="0"/>
              <a:t>There </a:t>
            </a:r>
            <a:r>
              <a:rPr lang="en-AU" sz="1200" dirty="0"/>
              <a:t>is no known community owned energy project in Wellington Shire yet</a:t>
            </a:r>
            <a:r>
              <a:rPr lang="en-AU" sz="1200" dirty="0" smtClean="0"/>
              <a:t>. However, our initial </a:t>
            </a:r>
            <a:r>
              <a:rPr lang="en-AU" sz="1200" dirty="0"/>
              <a:t>community survey revealed great appetite for locally generated renewable energy, its benefits and opportunities for Heyfield. </a:t>
            </a:r>
            <a:endParaRPr lang="en-AU" sz="1200" dirty="0" smtClean="0"/>
          </a:p>
          <a:p>
            <a:pPr algn="just">
              <a:lnSpc>
                <a:spcPts val="1600"/>
              </a:lnSpc>
            </a:pPr>
            <a:endParaRPr lang="en-AU" sz="1200" dirty="0" smtClean="0"/>
          </a:p>
          <a:p>
            <a:pPr algn="just">
              <a:lnSpc>
                <a:spcPts val="1600"/>
              </a:lnSpc>
            </a:pPr>
            <a:endParaRPr lang="en-AU" sz="1200" dirty="0"/>
          </a:p>
          <a:p>
            <a:pPr>
              <a:lnSpc>
                <a:spcPts val="1600"/>
              </a:lnSpc>
            </a:pPr>
            <a:endParaRPr lang="en-AU" sz="1200" dirty="0"/>
          </a:p>
        </p:txBody>
      </p:sp>
      <p:sp>
        <p:nvSpPr>
          <p:cNvPr id="2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34770" r="16614"/>
          <a:stretch/>
        </p:blipFill>
        <p:spPr>
          <a:xfrm>
            <a:off x="5624640" y="4546776"/>
            <a:ext cx="4527360" cy="2361499"/>
          </a:xfrm>
          <a:prstGeom prst="rect">
            <a:avLst/>
          </a:prstGeom>
        </p:spPr>
      </p:pic>
      <p:sp>
        <p:nvSpPr>
          <p:cNvPr id="9" name="Rectangle 8"/>
          <p:cNvSpPr/>
          <p:nvPr/>
        </p:nvSpPr>
        <p:spPr>
          <a:xfrm>
            <a:off x="539999" y="1168401"/>
            <a:ext cx="9612001" cy="923330"/>
          </a:xfrm>
          <a:prstGeom prst="rect">
            <a:avLst/>
          </a:prstGeom>
        </p:spPr>
        <p:txBody>
          <a:bodyPr vert="horz" lIns="0" tIns="0" rIns="0" bIns="0" numCol="1" rtlCol="0">
            <a:normAutofit/>
          </a:bodyPr>
          <a:lstStyle/>
          <a:p>
            <a:pPr defTabSz="1007943">
              <a:spcAft>
                <a:spcPts val="1800"/>
              </a:spcAft>
              <a:buFont typeface="Arial" panose="020B0604020202020204" pitchFamily="34" charset="0"/>
              <a:buNone/>
            </a:pPr>
            <a:r>
              <a:rPr lang="en-AU" dirty="0" smtClean="0">
                <a:solidFill>
                  <a:srgbClr val="777777"/>
                </a:solidFill>
              </a:rPr>
              <a:t>One third of all houses in the postcode area and more than 60% of all buildings in town are covered by solar panels.</a:t>
            </a:r>
            <a:r>
              <a:rPr lang="en-AU" baseline="30000" dirty="0" smtClean="0"/>
              <a:t> </a:t>
            </a:r>
            <a:r>
              <a:rPr lang="en-AU" baseline="30000" dirty="0">
                <a:solidFill>
                  <a:srgbClr val="777777"/>
                </a:solidFill>
              </a:rPr>
              <a:t>24</a:t>
            </a:r>
          </a:p>
        </p:txBody>
      </p:sp>
    </p:spTree>
    <p:extLst>
      <p:ext uri="{BB962C8B-B14F-4D97-AF65-F5344CB8AC3E}">
        <p14:creationId xmlns:p14="http://schemas.microsoft.com/office/powerpoint/2010/main" val="1197281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Renewable Energy Generation and Network Infrastructure </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15</a:t>
            </a:fld>
            <a:endParaRPr lang="en-AU"/>
          </a:p>
        </p:txBody>
      </p:sp>
      <p:sp>
        <p:nvSpPr>
          <p:cNvPr id="6" name="Content Placeholder 5"/>
          <p:cNvSpPr>
            <a:spLocks noGrp="1"/>
          </p:cNvSpPr>
          <p:nvPr>
            <p:ph idx="13"/>
          </p:nvPr>
        </p:nvSpPr>
        <p:spPr>
          <a:xfrm>
            <a:off x="540000" y="1813560"/>
            <a:ext cx="9650412" cy="5264258"/>
          </a:xfrm>
        </p:spPr>
        <p:txBody>
          <a:bodyPr/>
          <a:lstStyle/>
          <a:p>
            <a:pPr>
              <a:lnSpc>
                <a:spcPts val="1700"/>
              </a:lnSpc>
            </a:pPr>
            <a:r>
              <a:rPr lang="en-AU" sz="1200" b="1" dirty="0" smtClean="0">
                <a:solidFill>
                  <a:schemeClr val="bg2"/>
                </a:solidFill>
              </a:rPr>
              <a:t>Large </a:t>
            </a:r>
            <a:r>
              <a:rPr lang="en-AU" sz="1200" b="1" dirty="0">
                <a:solidFill>
                  <a:schemeClr val="bg2"/>
                </a:solidFill>
              </a:rPr>
              <a:t>Scale Renewable Energy </a:t>
            </a:r>
          </a:p>
          <a:p>
            <a:pPr>
              <a:lnSpc>
                <a:spcPts val="1700"/>
              </a:lnSpc>
            </a:pPr>
            <a:r>
              <a:rPr lang="en-AU" sz="1200" b="1" dirty="0"/>
              <a:t>At present Wellington Shire has no large-scale renewable energy generation facilities</a:t>
            </a:r>
            <a:r>
              <a:rPr lang="en-AU" sz="1200" dirty="0"/>
              <a:t>. However there are a number of projects and plans for large-scale solar, offshore wind and battery installations under way.</a:t>
            </a:r>
          </a:p>
          <a:p>
            <a:pPr algn="just">
              <a:lnSpc>
                <a:spcPts val="1700"/>
              </a:lnSpc>
            </a:pPr>
            <a:r>
              <a:rPr lang="en-AU" sz="1200" dirty="0" smtClean="0"/>
              <a:t>Melbourne-based </a:t>
            </a:r>
            <a:r>
              <a:rPr lang="en-AU" sz="1200" dirty="0"/>
              <a:t>company Solis RE have started planning for a</a:t>
            </a:r>
            <a:r>
              <a:rPr lang="en-AU" sz="1200" dirty="0" smtClean="0"/>
              <a:t> </a:t>
            </a:r>
            <a:r>
              <a:rPr lang="en-AU" sz="1200" dirty="0"/>
              <a:t>Gippsland Renewable Energy Park to </a:t>
            </a:r>
            <a:r>
              <a:rPr lang="en-AU" sz="1200" dirty="0" smtClean="0"/>
              <a:t>host more than 250MW </a:t>
            </a:r>
            <a:r>
              <a:rPr lang="en-AU" sz="1200" dirty="0"/>
              <a:t>of solar with </a:t>
            </a:r>
            <a:r>
              <a:rPr lang="en-AU" sz="1200" dirty="0" smtClean="0"/>
              <a:t>250MWh </a:t>
            </a:r>
            <a:r>
              <a:rPr lang="en-AU" sz="1200" dirty="0"/>
              <a:t>of batteries. The project, conservatively estimated to cost $1.28 billion and set to create about 1200 local jobs during the construction phase, will roll out across three sites</a:t>
            </a:r>
            <a:r>
              <a:rPr lang="en-AU" sz="1200" dirty="0" smtClean="0"/>
              <a:t>.</a:t>
            </a:r>
            <a:r>
              <a:rPr lang="en-AU" sz="1200" baseline="30000" dirty="0"/>
              <a:t> </a:t>
            </a:r>
            <a:r>
              <a:rPr lang="en-AU" sz="1200" baseline="30000" dirty="0" smtClean="0"/>
              <a:t>26</a:t>
            </a:r>
            <a:r>
              <a:rPr lang="en-AU" sz="1200" dirty="0" smtClean="0"/>
              <a:t> </a:t>
            </a:r>
            <a:endParaRPr lang="en-AU" sz="1200" dirty="0"/>
          </a:p>
          <a:p>
            <a:pPr algn="just">
              <a:lnSpc>
                <a:spcPts val="1700"/>
              </a:lnSpc>
            </a:pPr>
            <a:r>
              <a:rPr lang="en-AU" sz="1200" dirty="0"/>
              <a:t>The first Australian offshore wind farm is </a:t>
            </a:r>
            <a:r>
              <a:rPr lang="en-AU" sz="1200" dirty="0" smtClean="0"/>
              <a:t>being considered </a:t>
            </a:r>
            <a:r>
              <a:rPr lang="en-AU" sz="1200" dirty="0"/>
              <a:t>off the south coast in Gippsland. The proposed Star of the South project involves building wind turbines out at sea with cables and substations connecting power to existing infrastructure in the Latrobe Valley. </a:t>
            </a:r>
            <a:r>
              <a:rPr lang="en-AU" sz="1200" dirty="0" smtClean="0"/>
              <a:t>The </a:t>
            </a:r>
            <a:r>
              <a:rPr lang="en-AU" sz="1200" dirty="0"/>
              <a:t>project </a:t>
            </a:r>
            <a:r>
              <a:rPr lang="en-AU" sz="1200" dirty="0" smtClean="0"/>
              <a:t>is currently in the </a:t>
            </a:r>
            <a:r>
              <a:rPr lang="en-AU" sz="1200" dirty="0"/>
              <a:t>feasibility </a:t>
            </a:r>
            <a:r>
              <a:rPr lang="en-AU" sz="1200" dirty="0" smtClean="0"/>
              <a:t>stage and has featured initial stakeholder and community engagement.</a:t>
            </a:r>
          </a:p>
          <a:p>
            <a:pPr algn="just">
              <a:lnSpc>
                <a:spcPts val="1700"/>
              </a:lnSpc>
            </a:pPr>
            <a:r>
              <a:rPr lang="en-AU" sz="1200" b="1" dirty="0" smtClean="0">
                <a:solidFill>
                  <a:schemeClr val="bg2"/>
                </a:solidFill>
              </a:rPr>
              <a:t>Energy Network Infrastructure</a:t>
            </a:r>
          </a:p>
          <a:p>
            <a:pPr algn="just">
              <a:lnSpc>
                <a:spcPts val="1700"/>
              </a:lnSpc>
            </a:pPr>
            <a:r>
              <a:rPr lang="en-AU" sz="1200" dirty="0" smtClean="0"/>
              <a:t>Australia has the largest interconnected electricity network in the world. There are two main electricity </a:t>
            </a:r>
            <a:r>
              <a:rPr lang="en-AU" sz="1200" dirty="0"/>
              <a:t>networks (National Electricity Market </a:t>
            </a:r>
            <a:r>
              <a:rPr lang="en-AU" sz="1200" dirty="0" smtClean="0"/>
              <a:t>in South-East Australia and West Australian Interconnected System) and many islanded grids in remote locations. The network comprises two key components: transmission lines that </a:t>
            </a:r>
            <a:r>
              <a:rPr lang="en-AU" sz="1200" dirty="0"/>
              <a:t>transmit electricity across large distances at very high </a:t>
            </a:r>
            <a:r>
              <a:rPr lang="en-AU" sz="1200" dirty="0" smtClean="0"/>
              <a:t>voltages; and   </a:t>
            </a:r>
            <a:r>
              <a:rPr lang="en-AU" sz="1200" dirty="0"/>
              <a:t>distribution </a:t>
            </a:r>
            <a:r>
              <a:rPr lang="en-AU" sz="1200" dirty="0" smtClean="0"/>
              <a:t>lines that </a:t>
            </a:r>
            <a:r>
              <a:rPr lang="en-AU" sz="1200" dirty="0"/>
              <a:t>deliver electricity from the transmission grid to households and businesses.</a:t>
            </a:r>
          </a:p>
          <a:p>
            <a:pPr algn="just">
              <a:lnSpc>
                <a:spcPts val="1700"/>
              </a:lnSpc>
            </a:pPr>
            <a:r>
              <a:rPr lang="en-AU" sz="1200" dirty="0" smtClean="0"/>
              <a:t>Balancing demand and supply across the network is a complex task influenced by many factors. For example, the vicinity to a substation and the capacity of the lines can influence the reliability of your household power supply.  </a:t>
            </a:r>
          </a:p>
          <a:p>
            <a:pPr algn="just">
              <a:lnSpc>
                <a:spcPts val="1700"/>
              </a:lnSpc>
            </a:pPr>
            <a:r>
              <a:rPr lang="en-AU" sz="1200" dirty="0" smtClean="0"/>
              <a:t>Blackouts and brownouts are more likely to become increasingly frequent. This has been also recognised many Heyfield residents in the community survey. More than half of the respondents experience electricity grid supply issues &gt;2-10 times a year. </a:t>
            </a:r>
          </a:p>
          <a:p>
            <a:pPr algn="just">
              <a:lnSpc>
                <a:spcPts val="1700"/>
              </a:lnSpc>
            </a:pPr>
            <a:r>
              <a:rPr lang="en-AU" sz="1200" dirty="0" smtClean="0"/>
              <a:t>There is is an opportunity for new renewable energy generators to come online and leverage the existing transmission infrastructure. However since </a:t>
            </a:r>
            <a:r>
              <a:rPr lang="en-AU" sz="1200" dirty="0"/>
              <a:t>Heyfield is approximately 35 km from the next </a:t>
            </a:r>
            <a:r>
              <a:rPr lang="en-AU" sz="1200" dirty="0" smtClean="0"/>
              <a:t>substation where electricity can be inserted, a local distribution network in form of a microgrid could be a more commercially viable solution.</a:t>
            </a:r>
            <a:endParaRPr lang="en-AU" sz="1200" dirty="0"/>
          </a:p>
        </p:txBody>
      </p:sp>
      <p:sp>
        <p:nvSpPr>
          <p:cNvPr id="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9" name="Rectangle 8"/>
          <p:cNvSpPr/>
          <p:nvPr/>
        </p:nvSpPr>
        <p:spPr>
          <a:xfrm>
            <a:off x="438150" y="1088053"/>
            <a:ext cx="9713850" cy="646331"/>
          </a:xfrm>
          <a:prstGeom prst="rect">
            <a:avLst/>
          </a:prstGeom>
        </p:spPr>
        <p:txBody>
          <a:bodyPr wrap="square">
            <a:spAutoFit/>
          </a:bodyPr>
          <a:lstStyle/>
          <a:p>
            <a:r>
              <a:rPr lang="en-AU" dirty="0" smtClean="0">
                <a:solidFill>
                  <a:srgbClr val="757575"/>
                </a:solidFill>
              </a:rPr>
              <a:t>There </a:t>
            </a:r>
            <a:r>
              <a:rPr lang="en-AU" dirty="0">
                <a:solidFill>
                  <a:srgbClr val="757575"/>
                </a:solidFill>
              </a:rPr>
              <a:t>are a number of projects and plans for large-scale solar, offshore wind and battery installations </a:t>
            </a:r>
            <a:r>
              <a:rPr lang="en-AU" dirty="0" smtClean="0">
                <a:solidFill>
                  <a:srgbClr val="757575"/>
                </a:solidFill>
              </a:rPr>
              <a:t>underway</a:t>
            </a:r>
            <a:endParaRPr lang="en-AU" dirty="0">
              <a:solidFill>
                <a:srgbClr val="757575"/>
              </a:solidFill>
            </a:endParaRPr>
          </a:p>
        </p:txBody>
      </p:sp>
    </p:spTree>
    <p:extLst>
      <p:ext uri="{BB962C8B-B14F-4D97-AF65-F5344CB8AC3E}">
        <p14:creationId xmlns:p14="http://schemas.microsoft.com/office/powerpoint/2010/main" val="1615069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Vision for a Renewable Energy Future</a:t>
            </a:r>
            <a:endParaRPr lang="en-AU" dirty="0"/>
          </a:p>
        </p:txBody>
      </p:sp>
      <p:sp>
        <p:nvSpPr>
          <p:cNvPr id="3" name="Text Placeholder 2"/>
          <p:cNvSpPr>
            <a:spLocks noGrp="1"/>
          </p:cNvSpPr>
          <p:nvPr>
            <p:ph type="body" idx="1"/>
          </p:nvPr>
        </p:nvSpPr>
        <p:spPr>
          <a:xfrm>
            <a:off x="584200" y="1366203"/>
            <a:ext cx="4643120" cy="1653678"/>
          </a:xfrm>
        </p:spPr>
        <p:txBody>
          <a:bodyPr/>
          <a:lstStyle/>
          <a:p>
            <a:pPr>
              <a:spcAft>
                <a:spcPts val="0"/>
              </a:spcAft>
            </a:pPr>
            <a:r>
              <a:rPr lang="en-AU" dirty="0" smtClean="0"/>
              <a:t>My</a:t>
            </a:r>
          </a:p>
          <a:p>
            <a:pPr>
              <a:spcAft>
                <a:spcPts val="0"/>
              </a:spcAft>
            </a:pPr>
            <a:r>
              <a:rPr lang="en-AU" dirty="0" smtClean="0"/>
              <a:t>Town</a:t>
            </a:r>
          </a:p>
          <a:p>
            <a:pPr>
              <a:spcAft>
                <a:spcPts val="0"/>
              </a:spcAft>
            </a:pPr>
            <a:r>
              <a:rPr lang="en-AU" dirty="0" smtClean="0"/>
              <a:t>Microgrid  </a:t>
            </a:r>
            <a:endParaRPr lang="en-AU" dirty="0"/>
          </a:p>
        </p:txBody>
      </p:sp>
    </p:spTree>
    <p:extLst>
      <p:ext uri="{BB962C8B-B14F-4D97-AF65-F5344CB8AC3E}">
        <p14:creationId xmlns:p14="http://schemas.microsoft.com/office/powerpoint/2010/main" val="11888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0000" y="666623"/>
            <a:ext cx="9612000" cy="416100"/>
          </a:xfrm>
          <a:prstGeom prst="rect">
            <a:avLst/>
          </a:prstGeom>
        </p:spPr>
        <p:txBody>
          <a:bodyPr vert="horz" wrap="square" lIns="0" tIns="11137" rIns="0" bIns="0" rtlCol="0" anchor="t" anchorCtr="0">
            <a:spAutoFit/>
          </a:bodyPr>
          <a:lstStyle/>
          <a:p>
            <a:pPr marL="11138">
              <a:lnSpc>
                <a:spcPct val="100000"/>
              </a:lnSpc>
              <a:spcBef>
                <a:spcPts val="88"/>
              </a:spcBef>
            </a:pPr>
            <a:r>
              <a:rPr lang="en-AU" sz="2631" dirty="0">
                <a:solidFill>
                  <a:srgbClr val="0F4BEB"/>
                </a:solidFill>
                <a:latin typeface="Arial" panose="020B0604020202020204" pitchFamily="34" charset="0"/>
                <a:cs typeface="Arial" panose="020B0604020202020204" pitchFamily="34" charset="0"/>
              </a:rPr>
              <a:t>3</a:t>
            </a:r>
            <a:r>
              <a:rPr lang="en-AU" sz="2631" dirty="0" smtClean="0">
                <a:solidFill>
                  <a:srgbClr val="0F4BEB"/>
                </a:solidFill>
                <a:latin typeface="Arial" panose="020B0604020202020204" pitchFamily="34" charset="0"/>
                <a:cs typeface="Arial" panose="020B0604020202020204" pitchFamily="34" charset="0"/>
              </a:rPr>
              <a:t>. Heyfield’s </a:t>
            </a:r>
            <a:r>
              <a:rPr lang="en-AU" sz="2631" dirty="0">
                <a:solidFill>
                  <a:srgbClr val="0F4BEB"/>
                </a:solidFill>
                <a:latin typeface="Arial" panose="020B0604020202020204" pitchFamily="34" charset="0"/>
                <a:cs typeface="Arial" panose="020B0604020202020204" pitchFamily="34" charset="0"/>
              </a:rPr>
              <a:t>Vision for a </a:t>
            </a:r>
            <a:r>
              <a:rPr lang="en-AU" sz="2631" dirty="0" smtClean="0">
                <a:solidFill>
                  <a:srgbClr val="0F4BEB"/>
                </a:solidFill>
                <a:latin typeface="Arial" panose="020B0604020202020204" pitchFamily="34" charset="0"/>
                <a:cs typeface="Arial" panose="020B0604020202020204" pitchFamily="34" charset="0"/>
              </a:rPr>
              <a:t>Renewable </a:t>
            </a:r>
            <a:r>
              <a:rPr lang="en-AU" sz="2631" dirty="0">
                <a:solidFill>
                  <a:srgbClr val="0F4BEB"/>
                </a:solidFill>
                <a:latin typeface="Arial" panose="020B0604020202020204" pitchFamily="34" charset="0"/>
                <a:cs typeface="Arial" panose="020B0604020202020204" pitchFamily="34" charset="0"/>
              </a:rPr>
              <a:t>Energy Future</a:t>
            </a:r>
            <a:endParaRPr sz="2631" dirty="0">
              <a:solidFill>
                <a:srgbClr val="0F4BEB"/>
              </a:solidFill>
              <a:latin typeface="Arial" panose="020B0604020202020204" pitchFamily="34" charset="0"/>
              <a:cs typeface="Arial" panose="020B0604020202020204" pitchFamily="34" charset="0"/>
            </a:endParaRPr>
          </a:p>
        </p:txBody>
      </p:sp>
      <p:sp>
        <p:nvSpPr>
          <p:cNvPr id="3" name="object 3"/>
          <p:cNvSpPr txBox="1">
            <a:spLocks noGrp="1"/>
          </p:cNvSpPr>
          <p:nvPr>
            <p:ph sz="half" idx="4294967295"/>
          </p:nvPr>
        </p:nvSpPr>
        <p:spPr>
          <a:xfrm>
            <a:off x="904240" y="4390512"/>
            <a:ext cx="2204720" cy="1304167"/>
          </a:xfrm>
          <a:prstGeom prst="rect">
            <a:avLst/>
          </a:prstGeom>
        </p:spPr>
        <p:txBody>
          <a:bodyPr vert="horz" wrap="square" lIns="0" tIns="11137" rIns="0" bIns="0" rtlCol="0">
            <a:noAutofit/>
          </a:bodyPr>
          <a:lstStyle/>
          <a:p>
            <a:pPr marR="4455" algn="ctr">
              <a:spcBef>
                <a:spcPts val="88"/>
              </a:spcBef>
            </a:pPr>
            <a:r>
              <a:rPr lang="en-US" sz="1400" b="0" dirty="0" smtClean="0">
                <a:solidFill>
                  <a:schemeClr val="tx1"/>
                </a:solidFill>
                <a:latin typeface="Arial" panose="020B0604020202020204" pitchFamily="34" charset="0"/>
                <a:cs typeface="Arial" panose="020B0604020202020204" pitchFamily="34" charset="0"/>
              </a:rPr>
              <a:t>Find it very and extremely important to use renewable energy produced </a:t>
            </a:r>
            <a:br>
              <a:rPr lang="en-US" sz="1400" b="0" dirty="0" smtClean="0">
                <a:solidFill>
                  <a:schemeClr val="tx1"/>
                </a:solidFill>
                <a:latin typeface="Arial" panose="020B0604020202020204" pitchFamily="34" charset="0"/>
                <a:cs typeface="Arial" panose="020B0604020202020204" pitchFamily="34" charset="0"/>
              </a:rPr>
            </a:br>
            <a:r>
              <a:rPr lang="en-US" sz="1400" b="1" dirty="0" smtClean="0">
                <a:solidFill>
                  <a:schemeClr val="tx1"/>
                </a:solidFill>
                <a:latin typeface="Arial" panose="020B0604020202020204" pitchFamily="34" charset="0"/>
                <a:cs typeface="Arial" panose="020B0604020202020204" pitchFamily="34" charset="0"/>
              </a:rPr>
              <a:t>in </a:t>
            </a:r>
            <a:r>
              <a:rPr lang="en-US" sz="1400" b="1" dirty="0" err="1" smtClean="0">
                <a:solidFill>
                  <a:schemeClr val="tx1"/>
                </a:solidFill>
                <a:latin typeface="Arial" panose="020B0604020202020204" pitchFamily="34" charset="0"/>
                <a:cs typeface="Arial" panose="020B0604020202020204" pitchFamily="34" charset="0"/>
              </a:rPr>
              <a:t>Heyfield</a:t>
            </a:r>
            <a:r>
              <a:rPr lang="en-US" sz="1400" b="1" dirty="0" smtClean="0">
                <a:solidFill>
                  <a:schemeClr val="tx1"/>
                </a:solidFill>
                <a:latin typeface="Arial" panose="020B0604020202020204" pitchFamily="34" charset="0"/>
                <a:cs typeface="Arial" panose="020B0604020202020204" pitchFamily="34" charset="0"/>
              </a:rPr>
              <a:t> or the local region</a:t>
            </a:r>
            <a:endParaRPr lang="en-US" sz="1400" b="1" dirty="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447ACF09-AECD-7D46-8795-2B7A2F1B63B9}"/>
              </a:ext>
            </a:extLst>
          </p:cNvPr>
          <p:cNvSpPr>
            <a:spLocks noChangeAspect="1"/>
          </p:cNvSpPr>
          <p:nvPr/>
        </p:nvSpPr>
        <p:spPr>
          <a:xfrm>
            <a:off x="1297426" y="2886833"/>
            <a:ext cx="1400054" cy="14000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90DF22-9CDA-924B-830C-3563B6C95F6C}"/>
              </a:ext>
            </a:extLst>
          </p:cNvPr>
          <p:cNvSpPr txBox="1">
            <a:spLocks/>
          </p:cNvSpPr>
          <p:nvPr/>
        </p:nvSpPr>
        <p:spPr>
          <a:xfrm>
            <a:off x="4318000" y="4390513"/>
            <a:ext cx="2077720" cy="1080000"/>
          </a:xfrm>
          <a:prstGeom prst="rect">
            <a:avLst/>
          </a:prstGeom>
        </p:spPr>
        <p:txBody>
          <a:bodyPr vert="horz" wrap="square" lIns="0" tIns="11137" rIns="0" bIns="0" rtlCol="0">
            <a:no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4455" algn="ctr">
              <a:spcBef>
                <a:spcPts val="88"/>
              </a:spcBef>
            </a:pPr>
            <a:r>
              <a:rPr lang="en-US" sz="1400" b="0" dirty="0" smtClean="0">
                <a:solidFill>
                  <a:schemeClr val="tx1"/>
                </a:solidFill>
                <a:latin typeface="Arial" panose="020B0604020202020204" pitchFamily="34" charset="0"/>
                <a:cs typeface="Arial" panose="020B0604020202020204" pitchFamily="34" charset="0"/>
              </a:rPr>
              <a:t>Like to see </a:t>
            </a:r>
            <a:r>
              <a:rPr lang="en-US" sz="1400" b="0" dirty="0" err="1" smtClean="0">
                <a:solidFill>
                  <a:schemeClr val="tx1"/>
                </a:solidFill>
                <a:latin typeface="Arial" panose="020B0604020202020204" pitchFamily="34" charset="0"/>
                <a:cs typeface="Arial" panose="020B0604020202020204" pitchFamily="34" charset="0"/>
              </a:rPr>
              <a:t>Heyfield</a:t>
            </a:r>
            <a:r>
              <a:rPr lang="en-US" sz="1400" b="0" dirty="0" smtClean="0">
                <a:solidFill>
                  <a:schemeClr val="tx1"/>
                </a:solidFill>
                <a:latin typeface="Arial" panose="020B0604020202020204" pitchFamily="34" charset="0"/>
                <a:cs typeface="Arial" panose="020B0604020202020204" pitchFamily="34" charset="0"/>
              </a:rPr>
              <a:t> powered by </a:t>
            </a:r>
            <a:br>
              <a:rPr lang="en-US" sz="1400" b="0" dirty="0" smtClean="0">
                <a:solidFill>
                  <a:schemeClr val="tx1"/>
                </a:solidFill>
                <a:latin typeface="Arial" panose="020B0604020202020204" pitchFamily="34" charset="0"/>
                <a:cs typeface="Arial" panose="020B0604020202020204" pitchFamily="34" charset="0"/>
              </a:rPr>
            </a:br>
            <a:r>
              <a:rPr lang="en-US" sz="1400" dirty="0" smtClean="0">
                <a:solidFill>
                  <a:schemeClr val="tx1"/>
                </a:solidFill>
                <a:latin typeface="Arial" panose="020B0604020202020204" pitchFamily="34" charset="0"/>
                <a:cs typeface="Arial" panose="020B0604020202020204" pitchFamily="34" charset="0"/>
              </a:rPr>
              <a:t>100% renewable energy</a:t>
            </a:r>
            <a:endParaRPr lang="en-US" sz="1400" dirty="0">
              <a:solidFill>
                <a:schemeClr val="tx1"/>
              </a:solidFill>
              <a:latin typeface="Arial" panose="020B0604020202020204" pitchFamily="34" charset="0"/>
              <a:cs typeface="Arial" panose="020B0604020202020204" pitchFamily="34" charset="0"/>
            </a:endParaRPr>
          </a:p>
        </p:txBody>
      </p:sp>
      <p:sp>
        <p:nvSpPr>
          <p:cNvPr id="17" name="object 3">
            <a:extLst>
              <a:ext uri="{FF2B5EF4-FFF2-40B4-BE49-F238E27FC236}">
                <a16:creationId xmlns:a16="http://schemas.microsoft.com/office/drawing/2014/main" id="{A1358CAC-5202-7F42-9947-4E598F150562}"/>
              </a:ext>
            </a:extLst>
          </p:cNvPr>
          <p:cNvSpPr txBox="1">
            <a:spLocks/>
          </p:cNvSpPr>
          <p:nvPr/>
        </p:nvSpPr>
        <p:spPr>
          <a:xfrm>
            <a:off x="7723714" y="4390513"/>
            <a:ext cx="1800000" cy="1080000"/>
          </a:xfrm>
          <a:prstGeom prst="rect">
            <a:avLst/>
          </a:prstGeom>
        </p:spPr>
        <p:txBody>
          <a:bodyPr vert="horz" wrap="square" lIns="0" tIns="11137" rIns="0" bIns="0" rtlCol="0">
            <a:no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4455" algn="ctr">
              <a:spcBef>
                <a:spcPts val="88"/>
              </a:spcBef>
            </a:pPr>
            <a:r>
              <a:rPr lang="en-US" sz="1400" b="0" dirty="0" smtClean="0">
                <a:solidFill>
                  <a:schemeClr val="tx1"/>
                </a:solidFill>
                <a:latin typeface="Arial" panose="020B0604020202020204" pitchFamily="34" charset="0"/>
                <a:cs typeface="Arial" panose="020B0604020202020204" pitchFamily="34" charset="0"/>
              </a:rPr>
              <a:t>Would change their electricity provider </a:t>
            </a:r>
            <a:r>
              <a:rPr lang="en-US" sz="1400" dirty="0" smtClean="0">
                <a:solidFill>
                  <a:schemeClr val="tx1"/>
                </a:solidFill>
                <a:latin typeface="Arial" panose="020B0604020202020204" pitchFamily="34" charset="0"/>
                <a:cs typeface="Arial" panose="020B0604020202020204" pitchFamily="34" charset="0"/>
              </a:rPr>
              <a:t>for a local community owned retailer</a:t>
            </a:r>
            <a:endParaRPr lang="en-US" sz="1400" dirty="0">
              <a:solidFill>
                <a:schemeClr val="tx1"/>
              </a:solidFill>
              <a:latin typeface="Arial" panose="020B0604020202020204" pitchFamily="34" charset="0"/>
              <a:cs typeface="Arial" panose="020B0604020202020204" pitchFamily="34" charset="0"/>
            </a:endParaRPr>
          </a:p>
        </p:txBody>
      </p:sp>
      <p:sp>
        <p:nvSpPr>
          <p:cNvPr id="13" name="Content Placeholder 7">
            <a:extLst>
              <a:ext uri="{FF2B5EF4-FFF2-40B4-BE49-F238E27FC236}">
                <a16:creationId xmlns:a16="http://schemas.microsoft.com/office/drawing/2014/main" id="{6CB48DED-C260-4F4A-9F84-39CE94ADA94C}"/>
              </a:ext>
            </a:extLst>
          </p:cNvPr>
          <p:cNvSpPr txBox="1">
            <a:spLocks/>
          </p:cNvSpPr>
          <p:nvPr/>
        </p:nvSpPr>
        <p:spPr>
          <a:xfrm>
            <a:off x="539999" y="1440001"/>
            <a:ext cx="9612001" cy="724080"/>
          </a:xfrm>
          <a:prstGeom prst="rect">
            <a:avLst/>
          </a:prstGeom>
        </p:spPr>
        <p:txBody>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800" dirty="0" smtClean="0"/>
              <a:t>The community survey revealed a great desire for locally produced 100% renewable energy </a:t>
            </a:r>
            <a:r>
              <a:rPr lang="en-US" sz="1800" dirty="0" smtClean="0">
                <a:solidFill>
                  <a:srgbClr val="757575"/>
                </a:solidFill>
              </a:rPr>
              <a:t>for </a:t>
            </a:r>
            <a:r>
              <a:rPr lang="en-US" sz="1800" dirty="0" err="1" smtClean="0">
                <a:solidFill>
                  <a:srgbClr val="757575"/>
                </a:solidFill>
              </a:rPr>
              <a:t>Heyfield</a:t>
            </a:r>
            <a:r>
              <a:rPr lang="en-US" sz="1800" dirty="0" smtClean="0">
                <a:solidFill>
                  <a:srgbClr val="757575"/>
                </a:solidFill>
              </a:rPr>
              <a:t>. </a:t>
            </a:r>
            <a:endParaRPr lang="en-AU" sz="1800" dirty="0">
              <a:solidFill>
                <a:srgbClr val="757575"/>
              </a:solidFill>
            </a:endParaRPr>
          </a:p>
          <a:p>
            <a:r>
              <a:rPr lang="en-US" sz="1800" dirty="0" smtClean="0"/>
              <a:t> </a:t>
            </a:r>
            <a:endParaRPr lang="en-US" sz="1800" dirty="0"/>
          </a:p>
        </p:txBody>
      </p:sp>
      <p:sp>
        <p:nvSpPr>
          <p:cNvPr id="7" name="Slide Number Placeholder 6">
            <a:extLst>
              <a:ext uri="{FF2B5EF4-FFF2-40B4-BE49-F238E27FC236}">
                <a16:creationId xmlns:a16="http://schemas.microsoft.com/office/drawing/2014/main" id="{BCD7CDEF-2E79-4EA3-B876-710BAFF0D2B5}"/>
              </a:ext>
            </a:extLst>
          </p:cNvPr>
          <p:cNvSpPr>
            <a:spLocks noGrp="1"/>
          </p:cNvSpPr>
          <p:nvPr>
            <p:ph type="sldNum" sz="quarter" idx="12"/>
          </p:nvPr>
        </p:nvSpPr>
        <p:spPr/>
        <p:txBody>
          <a:bodyPr/>
          <a:lstStyle/>
          <a:p>
            <a:fld id="{0A27FA32-C0E3-4FDB-B8B0-DA46B61DD1DE}" type="slidenum">
              <a:rPr lang="en-AU" smtClean="0"/>
              <a:t>17</a:t>
            </a:fld>
            <a:endParaRPr lang="en-AU"/>
          </a:p>
        </p:txBody>
      </p:sp>
      <p:sp>
        <p:nvSpPr>
          <p:cNvPr id="9" name="TextBox 8"/>
          <p:cNvSpPr txBox="1"/>
          <p:nvPr/>
        </p:nvSpPr>
        <p:spPr>
          <a:xfrm>
            <a:off x="1248241" y="3294472"/>
            <a:ext cx="1596647" cy="584775"/>
          </a:xfrm>
          <a:prstGeom prst="rect">
            <a:avLst/>
          </a:prstGeom>
          <a:noFill/>
        </p:spPr>
        <p:txBody>
          <a:bodyPr wrap="square" rtlCol="0">
            <a:spAutoFit/>
          </a:bodyPr>
          <a:lstStyle/>
          <a:p>
            <a:pPr lvl="0" algn="ctr"/>
            <a:r>
              <a:rPr lang="en-US" sz="3200" b="1" dirty="0" smtClean="0">
                <a:solidFill>
                  <a:prstClr val="white"/>
                </a:solidFill>
                <a:latin typeface="Arial" panose="020B0604020202020204" pitchFamily="34" charset="0"/>
                <a:cs typeface="Arial" panose="020B0604020202020204" pitchFamily="34" charset="0"/>
              </a:rPr>
              <a:t>89.6%</a:t>
            </a:r>
            <a:endParaRPr lang="en-AU" sz="2800" dirty="0"/>
          </a:p>
        </p:txBody>
      </p:sp>
      <p:sp>
        <p:nvSpPr>
          <p:cNvPr id="14" name="Oval 13">
            <a:extLst>
              <a:ext uri="{FF2B5EF4-FFF2-40B4-BE49-F238E27FC236}">
                <a16:creationId xmlns:a16="http://schemas.microsoft.com/office/drawing/2014/main" id="{447ACF09-AECD-7D46-8795-2B7A2F1B63B9}"/>
              </a:ext>
            </a:extLst>
          </p:cNvPr>
          <p:cNvSpPr>
            <a:spLocks noChangeAspect="1"/>
          </p:cNvSpPr>
          <p:nvPr/>
        </p:nvSpPr>
        <p:spPr>
          <a:xfrm>
            <a:off x="4690570" y="2837716"/>
            <a:ext cx="1400054" cy="14000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447ACF09-AECD-7D46-8795-2B7A2F1B63B9}"/>
              </a:ext>
            </a:extLst>
          </p:cNvPr>
          <p:cNvSpPr>
            <a:spLocks noChangeAspect="1"/>
          </p:cNvSpPr>
          <p:nvPr/>
        </p:nvSpPr>
        <p:spPr>
          <a:xfrm>
            <a:off x="7942399" y="2857746"/>
            <a:ext cx="1400054" cy="14000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8" name="TextBox 17"/>
          <p:cNvSpPr txBox="1"/>
          <p:nvPr/>
        </p:nvSpPr>
        <p:spPr>
          <a:xfrm>
            <a:off x="4650053" y="3265385"/>
            <a:ext cx="1596647" cy="584775"/>
          </a:xfrm>
          <a:prstGeom prst="rect">
            <a:avLst/>
          </a:prstGeom>
          <a:noFill/>
        </p:spPr>
        <p:txBody>
          <a:bodyPr wrap="square" rtlCol="0">
            <a:spAutoFit/>
          </a:bodyPr>
          <a:lstStyle/>
          <a:p>
            <a:pPr lvl="0" algn="ctr"/>
            <a:r>
              <a:rPr lang="en-US" sz="3200" b="1" dirty="0" smtClean="0">
                <a:solidFill>
                  <a:prstClr val="white"/>
                </a:solidFill>
                <a:latin typeface="Arial" panose="020B0604020202020204" pitchFamily="34" charset="0"/>
                <a:cs typeface="Arial" panose="020B0604020202020204" pitchFamily="34" charset="0"/>
              </a:rPr>
              <a:t>83.8%</a:t>
            </a:r>
            <a:endParaRPr lang="en-AU" sz="2800" dirty="0"/>
          </a:p>
        </p:txBody>
      </p:sp>
      <p:sp>
        <p:nvSpPr>
          <p:cNvPr id="19" name="TextBox 18"/>
          <p:cNvSpPr txBox="1"/>
          <p:nvPr/>
        </p:nvSpPr>
        <p:spPr>
          <a:xfrm>
            <a:off x="7936306" y="3294471"/>
            <a:ext cx="1596647" cy="584775"/>
          </a:xfrm>
          <a:prstGeom prst="rect">
            <a:avLst/>
          </a:prstGeom>
          <a:noFill/>
        </p:spPr>
        <p:txBody>
          <a:bodyPr wrap="square" rtlCol="0">
            <a:spAutoFit/>
          </a:bodyPr>
          <a:lstStyle/>
          <a:p>
            <a:pPr lvl="0" algn="ctr"/>
            <a:r>
              <a:rPr lang="en-US" sz="3200" b="1" dirty="0" smtClean="0">
                <a:solidFill>
                  <a:prstClr val="white"/>
                </a:solidFill>
                <a:latin typeface="Arial" panose="020B0604020202020204" pitchFamily="34" charset="0"/>
                <a:cs typeface="Arial" panose="020B0604020202020204" pitchFamily="34" charset="0"/>
              </a:rPr>
              <a:t>88.2%</a:t>
            </a:r>
            <a:endParaRPr lang="en-AU" sz="2800" dirty="0"/>
          </a:p>
        </p:txBody>
      </p:sp>
      <p:sp>
        <p:nvSpPr>
          <p:cNvPr id="10" name="Rectangle 9"/>
          <p:cNvSpPr/>
          <p:nvPr/>
        </p:nvSpPr>
        <p:spPr>
          <a:xfrm>
            <a:off x="2296921" y="6235032"/>
            <a:ext cx="6187352" cy="523220"/>
          </a:xfrm>
          <a:prstGeom prst="rect">
            <a:avLst/>
          </a:prstGeom>
        </p:spPr>
        <p:txBody>
          <a:bodyPr wrap="square">
            <a:spAutoFit/>
          </a:bodyPr>
          <a:lstStyle/>
          <a:p>
            <a:pPr algn="ctr"/>
            <a:r>
              <a:rPr lang="en-AU" sz="1400" dirty="0" smtClean="0">
                <a:solidFill>
                  <a:schemeClr val="bg2"/>
                </a:solidFill>
                <a:latin typeface="Segoe UI Light" panose="020B0502040204020203" pitchFamily="34" charset="0"/>
                <a:cs typeface="Segoe UI Light" panose="020B0502040204020203" pitchFamily="34" charset="0"/>
              </a:rPr>
              <a:t>“For </a:t>
            </a:r>
            <a:r>
              <a:rPr lang="en-AU" sz="1400" dirty="0">
                <a:solidFill>
                  <a:schemeClr val="bg2"/>
                </a:solidFill>
                <a:latin typeface="Segoe UI Light" panose="020B0502040204020203" pitchFamily="34" charset="0"/>
                <a:cs typeface="Segoe UI Light" panose="020B0502040204020203" pitchFamily="34" charset="0"/>
              </a:rPr>
              <a:t>a sustainable future that </a:t>
            </a:r>
            <a:r>
              <a:rPr lang="en-AU" sz="1400" dirty="0" smtClean="0">
                <a:solidFill>
                  <a:schemeClr val="bg2"/>
                </a:solidFill>
                <a:latin typeface="Segoe UI Light" panose="020B0502040204020203" pitchFamily="34" charset="0"/>
                <a:cs typeface="Segoe UI Light" panose="020B0502040204020203" pitchFamily="34" charset="0"/>
              </a:rPr>
              <a:t>doesn't </a:t>
            </a:r>
            <a:r>
              <a:rPr lang="en-AU" sz="1400" dirty="0">
                <a:solidFill>
                  <a:schemeClr val="bg2"/>
                </a:solidFill>
                <a:latin typeface="Segoe UI Light" panose="020B0502040204020203" pitchFamily="34" charset="0"/>
                <a:cs typeface="Segoe UI Light" panose="020B0502040204020203" pitchFamily="34" charset="0"/>
              </a:rPr>
              <a:t>rely upon finite </a:t>
            </a:r>
            <a:r>
              <a:rPr lang="en-AU" sz="1400" dirty="0" smtClean="0">
                <a:solidFill>
                  <a:schemeClr val="bg2"/>
                </a:solidFill>
                <a:latin typeface="Segoe UI Light" panose="020B0502040204020203" pitchFamily="34" charset="0"/>
                <a:cs typeface="Segoe UI Light" panose="020B0502040204020203" pitchFamily="34" charset="0"/>
              </a:rPr>
              <a:t>resources”</a:t>
            </a:r>
          </a:p>
          <a:p>
            <a:pPr algn="ctr"/>
            <a:r>
              <a:rPr lang="en-AU" sz="1400" i="1" dirty="0">
                <a:solidFill>
                  <a:schemeClr val="bg2"/>
                </a:solidFill>
                <a:latin typeface="Segoe UI Light" panose="020B0502040204020203" pitchFamily="34" charset="0"/>
                <a:cs typeface="Segoe UI Light" panose="020B0502040204020203" pitchFamily="34" charset="0"/>
              </a:rPr>
              <a:t>Anonymous, community member of </a:t>
            </a:r>
            <a:r>
              <a:rPr lang="en-AU" sz="1400" i="1" dirty="0" smtClean="0">
                <a:solidFill>
                  <a:schemeClr val="bg2"/>
                </a:solidFill>
                <a:latin typeface="Segoe UI Light" panose="020B0502040204020203" pitchFamily="34" charset="0"/>
                <a:cs typeface="Segoe UI Light" panose="020B0502040204020203" pitchFamily="34" charset="0"/>
              </a:rPr>
              <a:t>Heyfield</a:t>
            </a:r>
            <a:endParaRPr lang="en-AU" sz="1400" i="1" dirty="0">
              <a:solidFill>
                <a:schemeClr val="bg2"/>
              </a:solidFill>
              <a:latin typeface="Segoe UI Light" panose="020B0502040204020203" pitchFamily="34" charset="0"/>
              <a:cs typeface="Segoe UI Light" panose="020B0502040204020203" pitchFamily="34" charset="0"/>
            </a:endParaRPr>
          </a:p>
        </p:txBody>
      </p:sp>
      <p:sp>
        <p:nvSpPr>
          <p:cNvPr id="2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75975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27FA32-C0E3-4FDB-B8B0-DA46B61DD1DE}" type="slidenum">
              <a:rPr lang="en-AU" smtClean="0"/>
              <a:t>18</a:t>
            </a:fld>
            <a:endParaRPr lang="en-AU"/>
          </a:p>
        </p:txBody>
      </p:sp>
      <p:grpSp>
        <p:nvGrpSpPr>
          <p:cNvPr id="26" name="Group 25"/>
          <p:cNvGrpSpPr/>
          <p:nvPr/>
        </p:nvGrpSpPr>
        <p:grpSpPr>
          <a:xfrm>
            <a:off x="358141" y="1862128"/>
            <a:ext cx="4707280" cy="4838146"/>
            <a:chOff x="416681" y="668328"/>
            <a:chExt cx="4707280" cy="4838146"/>
          </a:xfrm>
        </p:grpSpPr>
        <p:sp>
          <p:nvSpPr>
            <p:cNvPr id="21" name="Rectangle 20"/>
            <p:cNvSpPr/>
            <p:nvPr/>
          </p:nvSpPr>
          <p:spPr>
            <a:xfrm>
              <a:off x="416681" y="668328"/>
              <a:ext cx="4707280" cy="4555093"/>
            </a:xfrm>
            <a:prstGeom prst="rect">
              <a:avLst/>
            </a:prstGeom>
            <a:solidFill>
              <a:schemeClr val="bg1"/>
            </a:solidFill>
          </p:spPr>
          <p:txBody>
            <a:bodyPr wrap="square">
              <a:spAutoFit/>
            </a:bodyPr>
            <a:lstStyle/>
            <a:p>
              <a:pPr algn="just">
                <a:spcAft>
                  <a:spcPts val="1200"/>
                </a:spcAft>
              </a:pPr>
              <a:r>
                <a:rPr lang="en-AU" sz="1400" dirty="0" smtClean="0"/>
                <a:t>The first </a:t>
              </a:r>
              <a:r>
                <a:rPr lang="en-AU" sz="1400" dirty="0"/>
                <a:t>three words that </a:t>
              </a:r>
              <a:r>
                <a:rPr lang="en-AU" sz="1400" dirty="0" smtClean="0"/>
                <a:t>came to mind to respondents when </a:t>
              </a:r>
              <a:r>
                <a:rPr lang="en-AU" sz="1400" dirty="0"/>
                <a:t>thinking about increasing renewable energy generation in </a:t>
              </a:r>
              <a:r>
                <a:rPr lang="en-AU" sz="1400" dirty="0" smtClean="0"/>
                <a:t>the Heyfield region for a microgrid installation were:</a:t>
              </a:r>
            </a:p>
            <a:p>
              <a:pPr algn="just">
                <a:spcAft>
                  <a:spcPts val="1200"/>
                </a:spcAft>
              </a:pPr>
              <a:endParaRPr lang="en-AU" sz="1200" dirty="0" smtClean="0"/>
            </a:p>
            <a:p>
              <a:pPr algn="just">
                <a:spcAft>
                  <a:spcPts val="1200"/>
                </a:spcAft>
              </a:pPr>
              <a:endParaRPr lang="en-AU" sz="1200" dirty="0" smtClean="0"/>
            </a:p>
            <a:p>
              <a:pPr algn="ctr"/>
              <a:r>
                <a:rPr lang="en-AU" sz="2000" i="1" dirty="0" smtClean="0">
                  <a:solidFill>
                    <a:schemeClr val="bg2"/>
                  </a:solidFill>
                  <a:latin typeface="Arial Narrow" panose="020B0606020202030204" pitchFamily="34" charset="0"/>
                </a:rPr>
                <a:t>Community, Affordability, Environment </a:t>
              </a:r>
            </a:p>
            <a:p>
              <a:pPr algn="ctr"/>
              <a:r>
                <a:rPr lang="en-AU" sz="2000" i="1" dirty="0" smtClean="0">
                  <a:solidFill>
                    <a:schemeClr val="bg2"/>
                  </a:solidFill>
                  <a:latin typeface="Arial Narrow" panose="020B0606020202030204" pitchFamily="34" charset="0"/>
                </a:rPr>
                <a:t>Independent, Improvement, Encouraging</a:t>
              </a:r>
            </a:p>
            <a:p>
              <a:pPr algn="ctr"/>
              <a:r>
                <a:rPr lang="en-AU" sz="2000" i="1" dirty="0" smtClean="0">
                  <a:solidFill>
                    <a:schemeClr val="bg2"/>
                  </a:solidFill>
                  <a:latin typeface="Arial Narrow" panose="020B0606020202030204" pitchFamily="34" charset="0"/>
                </a:rPr>
                <a:t>Cheaper, Reliable, Employment for Local People</a:t>
              </a:r>
            </a:p>
            <a:p>
              <a:pPr algn="ctr"/>
              <a:r>
                <a:rPr lang="en-AU" sz="2000" b="1" i="1" dirty="0" smtClean="0">
                  <a:solidFill>
                    <a:schemeClr val="bg2"/>
                  </a:solidFill>
                  <a:latin typeface="Arial Narrow" panose="020B0606020202030204" pitchFamily="34" charset="0"/>
                </a:rPr>
                <a:t>Fantastic Community Initiative</a:t>
              </a:r>
            </a:p>
            <a:p>
              <a:pPr algn="ctr"/>
              <a:r>
                <a:rPr lang="en-AU" sz="2000" i="1" dirty="0" smtClean="0">
                  <a:solidFill>
                    <a:schemeClr val="bg2"/>
                  </a:solidFill>
                  <a:latin typeface="Arial Narrow" panose="020B0606020202030204" pitchFamily="34" charset="0"/>
                </a:rPr>
                <a:t>Exciting, Leaders, Forward Thinking </a:t>
              </a:r>
            </a:p>
            <a:p>
              <a:pPr algn="ctr"/>
              <a:r>
                <a:rPr lang="en-AU" sz="2000" i="1" dirty="0" smtClean="0">
                  <a:solidFill>
                    <a:schemeClr val="bg2"/>
                  </a:solidFill>
                  <a:latin typeface="Arial Narrow" panose="020B0606020202030204" pitchFamily="34" charset="0"/>
                </a:rPr>
                <a:t>Really Good Idea</a:t>
              </a:r>
            </a:p>
            <a:p>
              <a:pPr algn="ctr"/>
              <a:r>
                <a:rPr lang="en-AU" sz="2000" i="1" dirty="0">
                  <a:solidFill>
                    <a:schemeClr val="bg2"/>
                  </a:solidFill>
                  <a:latin typeface="Arial Narrow" panose="020B0606020202030204" pitchFamily="34" charset="0"/>
                </a:rPr>
                <a:t>Ethical, sustainable, </a:t>
              </a:r>
              <a:r>
                <a:rPr lang="en-AU" sz="2000" i="1" dirty="0" smtClean="0">
                  <a:solidFill>
                    <a:schemeClr val="bg2"/>
                  </a:solidFill>
                  <a:latin typeface="Arial Narrow" panose="020B0606020202030204" pitchFamily="34" charset="0"/>
                </a:rPr>
                <a:t>independent</a:t>
              </a:r>
            </a:p>
            <a:p>
              <a:pPr algn="ctr"/>
              <a:r>
                <a:rPr lang="en-AU" sz="2000" i="1" dirty="0">
                  <a:solidFill>
                    <a:schemeClr val="bg2"/>
                  </a:solidFill>
                  <a:latin typeface="Arial Narrow" panose="020B0606020202030204" pitchFamily="34" charset="0"/>
                </a:rPr>
                <a:t>Use less power from </a:t>
              </a:r>
              <a:r>
                <a:rPr lang="en-AU" sz="2000" i="1" dirty="0" smtClean="0">
                  <a:solidFill>
                    <a:schemeClr val="bg2"/>
                  </a:solidFill>
                  <a:latin typeface="Arial Narrow" panose="020B0606020202030204" pitchFamily="34" charset="0"/>
                </a:rPr>
                <a:t>grid</a:t>
              </a:r>
            </a:p>
            <a:p>
              <a:pPr algn="ctr"/>
              <a:r>
                <a:rPr lang="en-AU" sz="2000" i="1" dirty="0">
                  <a:solidFill>
                    <a:schemeClr val="bg2"/>
                  </a:solidFill>
                  <a:latin typeface="Arial Narrow" panose="020B0606020202030204" pitchFamily="34" charset="0"/>
                </a:rPr>
                <a:t>Money saving, jobs, helping </a:t>
              </a:r>
              <a:r>
                <a:rPr lang="en-AU" sz="2000" i="1" dirty="0" smtClean="0">
                  <a:solidFill>
                    <a:schemeClr val="bg2"/>
                  </a:solidFill>
                  <a:latin typeface="Arial Narrow" panose="020B0606020202030204" pitchFamily="34" charset="0"/>
                </a:rPr>
                <a:t>Heyfield</a:t>
              </a:r>
              <a:endParaRPr lang="en-AU" sz="1600" i="1" dirty="0" smtClean="0">
                <a:solidFill>
                  <a:schemeClr val="bg2"/>
                </a:solidFill>
                <a:latin typeface="Arial Narrow" panose="020B0606020202030204" pitchFamily="34" charset="0"/>
              </a:endParaRPr>
            </a:p>
          </p:txBody>
        </p:sp>
        <p:cxnSp>
          <p:nvCxnSpPr>
            <p:cNvPr id="23" name="Straight Connector 22"/>
            <p:cNvCxnSpPr/>
            <p:nvPr/>
          </p:nvCxnSpPr>
          <p:spPr>
            <a:xfrm flipV="1">
              <a:off x="1774641" y="1894840"/>
              <a:ext cx="1991360" cy="50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74641" y="5501394"/>
              <a:ext cx="1991360" cy="508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393701" y="684656"/>
            <a:ext cx="5343525" cy="923330"/>
          </a:xfrm>
          <a:prstGeom prst="rect">
            <a:avLst/>
          </a:prstGeom>
        </p:spPr>
        <p:txBody>
          <a:bodyPr>
            <a:spAutoFit/>
          </a:bodyPr>
          <a:lstStyle/>
          <a:p>
            <a:r>
              <a:rPr lang="en-US" dirty="0">
                <a:solidFill>
                  <a:srgbClr val="757575"/>
                </a:solidFill>
              </a:rPr>
              <a:t>Almost half of the respondents are keen to participation in the development of a local microgrid.</a:t>
            </a:r>
          </a:p>
        </p:txBody>
      </p:sp>
      <p:pic>
        <p:nvPicPr>
          <p:cNvPr id="3" name="Picture Placeholder 2"/>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3987" r="23987"/>
          <a:stretch>
            <a:fillRect/>
          </a:stretch>
        </p:blipFill>
        <p:spPr/>
      </p:pic>
      <p:sp>
        <p:nvSpPr>
          <p:cNvPr id="1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2" name="TextBox 1"/>
          <p:cNvSpPr txBox="1"/>
          <p:nvPr/>
        </p:nvSpPr>
        <p:spPr>
          <a:xfrm>
            <a:off x="5345906" y="7298065"/>
            <a:ext cx="5347664" cy="261610"/>
          </a:xfrm>
          <a:prstGeom prst="rect">
            <a:avLst/>
          </a:prstGeom>
          <a:noFill/>
        </p:spPr>
        <p:txBody>
          <a:bodyPr wrap="square" rtlCol="0">
            <a:spAutoFit/>
          </a:bodyPr>
          <a:lstStyle/>
          <a:p>
            <a:r>
              <a:rPr lang="en-AU" sz="1050" dirty="0" smtClean="0">
                <a:solidFill>
                  <a:schemeClr val="bg1"/>
                </a:solidFill>
              </a:rPr>
              <a:t>Source: C4CE.  Community Energy Congress 2017 </a:t>
            </a:r>
            <a:endParaRPr lang="en-AU" sz="1050" dirty="0">
              <a:solidFill>
                <a:schemeClr val="bg1"/>
              </a:solidFill>
            </a:endParaRPr>
          </a:p>
        </p:txBody>
      </p:sp>
    </p:spTree>
    <p:extLst>
      <p:ext uri="{BB962C8B-B14F-4D97-AF65-F5344CB8AC3E}">
        <p14:creationId xmlns:p14="http://schemas.microsoft.com/office/powerpoint/2010/main" val="3118763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6" name="Slide Number Placeholder 5"/>
          <p:cNvSpPr>
            <a:spLocks noGrp="1"/>
          </p:cNvSpPr>
          <p:nvPr>
            <p:ph type="sldNum" sz="quarter" idx="12"/>
          </p:nvPr>
        </p:nvSpPr>
        <p:spPr/>
        <p:txBody>
          <a:bodyPr/>
          <a:lstStyle/>
          <a:p>
            <a:fld id="{0A27FA32-C0E3-4FDB-B8B0-DA46B61DD1DE}" type="slidenum">
              <a:rPr lang="en-AU" smtClean="0"/>
              <a:t>19</a:t>
            </a:fld>
            <a:endParaRPr lang="en-AU"/>
          </a:p>
        </p:txBody>
      </p:sp>
      <p:sp>
        <p:nvSpPr>
          <p:cNvPr id="17" name="Content Placeholder 16"/>
          <p:cNvSpPr>
            <a:spLocks noGrp="1"/>
          </p:cNvSpPr>
          <p:nvPr>
            <p:ph idx="13"/>
          </p:nvPr>
        </p:nvSpPr>
        <p:spPr>
          <a:xfrm>
            <a:off x="520701" y="1584960"/>
            <a:ext cx="9650412" cy="5111116"/>
          </a:xfrm>
        </p:spPr>
        <p:txBody>
          <a:bodyPr/>
          <a:lstStyle/>
          <a:p>
            <a:pPr algn="just">
              <a:lnSpc>
                <a:spcPct val="100000"/>
              </a:lnSpc>
            </a:pPr>
            <a:r>
              <a:rPr lang="en-AU" sz="1200" b="1" dirty="0"/>
              <a:t>After </a:t>
            </a:r>
            <a:r>
              <a:rPr lang="en-AU" sz="1200" b="1" dirty="0" smtClean="0"/>
              <a:t>previous successes with sustainability initiatives, </a:t>
            </a:r>
            <a:r>
              <a:rPr lang="en-AU" sz="1200" b="1" dirty="0"/>
              <a:t>the community is keen to pursue new </a:t>
            </a:r>
            <a:r>
              <a:rPr lang="en-AU" sz="1200" b="1" dirty="0" smtClean="0"/>
              <a:t>innovative energy </a:t>
            </a:r>
            <a:r>
              <a:rPr lang="en-AU" sz="1200" b="1" dirty="0"/>
              <a:t>ideas to </a:t>
            </a:r>
            <a:r>
              <a:rPr lang="en-AU" sz="1200" b="1" dirty="0" smtClean="0"/>
              <a:t>reap further benefits. </a:t>
            </a:r>
          </a:p>
          <a:p>
            <a:pPr algn="just">
              <a:lnSpc>
                <a:spcPct val="100000"/>
              </a:lnSpc>
            </a:pPr>
            <a:r>
              <a:rPr lang="en-AU" sz="1200" dirty="0" smtClean="0"/>
              <a:t>A community microgrid has the potential to bring local economic, social and environmental benefits. However, it requires </a:t>
            </a:r>
            <a:r>
              <a:rPr lang="en-AU" sz="1200" dirty="0"/>
              <a:t>a </a:t>
            </a:r>
            <a:r>
              <a:rPr lang="en-AU" sz="1200" dirty="0" smtClean="0"/>
              <a:t>commonly-held vision </a:t>
            </a:r>
            <a:r>
              <a:rPr lang="en-AU" sz="1200" dirty="0"/>
              <a:t>that can provide guidance for future action</a:t>
            </a:r>
            <a:r>
              <a:rPr lang="en-AU" sz="1200" dirty="0" smtClean="0"/>
              <a:t>. </a:t>
            </a:r>
            <a:endParaRPr lang="en-AU" sz="1200" dirty="0"/>
          </a:p>
          <a:p>
            <a:pPr algn="just">
              <a:lnSpc>
                <a:spcPct val="100000"/>
              </a:lnSpc>
            </a:pPr>
            <a:r>
              <a:rPr lang="en-AU" sz="1200" dirty="0" smtClean="0"/>
              <a:t>The majority of responses from both the interviews and the survey indicate a strong enthusiasm for a localised energy transition, for making electricity more affordable and clean. </a:t>
            </a:r>
          </a:p>
          <a:p>
            <a:pPr algn="just">
              <a:lnSpc>
                <a:spcPct val="100000"/>
              </a:lnSpc>
            </a:pPr>
            <a:r>
              <a:rPr lang="en-AU" sz="1200" dirty="0" smtClean="0"/>
              <a:t>The </a:t>
            </a:r>
            <a:r>
              <a:rPr lang="en-AU" sz="1200" dirty="0"/>
              <a:t>initial community </a:t>
            </a:r>
            <a:r>
              <a:rPr lang="en-AU" sz="1200" dirty="0" smtClean="0"/>
              <a:t>consultation </a:t>
            </a:r>
            <a:r>
              <a:rPr lang="en-AU" sz="1200" dirty="0"/>
              <a:t>identified </a:t>
            </a:r>
            <a:r>
              <a:rPr lang="en-AU" sz="1200" dirty="0" smtClean="0"/>
              <a:t>the following shared vision</a:t>
            </a:r>
            <a:r>
              <a:rPr lang="en-AU" sz="1200" dirty="0"/>
              <a:t>:</a:t>
            </a:r>
          </a:p>
          <a:p>
            <a:pPr algn="just">
              <a:lnSpc>
                <a:spcPct val="100000"/>
              </a:lnSpc>
            </a:pPr>
            <a:r>
              <a:rPr lang="en-AU" sz="1200" i="1" dirty="0">
                <a:solidFill>
                  <a:schemeClr val="tx1">
                    <a:lumMod val="75000"/>
                  </a:schemeClr>
                </a:solidFill>
              </a:rPr>
              <a:t>“Heyfield will demonstrate the great economic benefits of locally produced and distributed clean energy in a way that empowers its community and provides cheaper electricity for all community members. Through establishing a locally owned renewables powered microgrid, the town will contribute to the national and international efforts to protect the environment. Heyfield will become independent from the main grid with a reliable and effective local electricity supply, while increasing its resilience in times of natural disasters.” </a:t>
            </a:r>
          </a:p>
          <a:p>
            <a:pPr algn="just">
              <a:lnSpc>
                <a:spcPct val="100000"/>
              </a:lnSpc>
            </a:pPr>
            <a:r>
              <a:rPr lang="en-AU" sz="1200" dirty="0"/>
              <a:t>Heyfield is situated at the edge of the grid, which is also reflected in the experience of the community. With almost half of the respondents having brown or blackouts at least twice a </a:t>
            </a:r>
            <a:r>
              <a:rPr lang="en-AU" sz="1200" dirty="0" smtClean="0"/>
              <a:t>year (or as many as ten times a year), </a:t>
            </a:r>
            <a:r>
              <a:rPr lang="en-AU" sz="1200" dirty="0"/>
              <a:t>energy reliability is a key concern. </a:t>
            </a:r>
          </a:p>
          <a:p>
            <a:pPr algn="just">
              <a:lnSpc>
                <a:spcPct val="100000"/>
              </a:lnSpc>
            </a:pPr>
            <a:r>
              <a:rPr lang="en-AU" sz="1200" dirty="0"/>
              <a:t>The survey revealed a strong motivation to act on climate change and help to reduce global emissions. Cost reduction, local jobs and local economic added value are also important drivers for the interviewees in particular for a microgrid installation. </a:t>
            </a:r>
          </a:p>
          <a:p>
            <a:pPr algn="just">
              <a:lnSpc>
                <a:spcPct val="100000"/>
              </a:lnSpc>
            </a:pPr>
            <a:r>
              <a:rPr lang="en-AU" sz="1200" dirty="0"/>
              <a:t>Strong local support for renewable energy is a key finding of our initial engagement with the community. A majority of people surveyed would like to see their town powered by 100 per cent renewable energy, assuming it is technically feasible and cost effective. </a:t>
            </a:r>
          </a:p>
          <a:p>
            <a:pPr algn="just">
              <a:lnSpc>
                <a:spcPct val="100000"/>
              </a:lnSpc>
            </a:pPr>
            <a:r>
              <a:rPr lang="en-AU" sz="1200" dirty="0">
                <a:solidFill>
                  <a:srgbClr val="414042"/>
                </a:solidFill>
              </a:rPr>
              <a:t>There is broad community interest for being actively engaged in the future planning of a microgrid project with widespread support for </a:t>
            </a:r>
            <a:r>
              <a:rPr lang="en-AU" sz="1200" dirty="0" smtClean="0">
                <a:solidFill>
                  <a:srgbClr val="414042"/>
                </a:solidFill>
              </a:rPr>
              <a:t>a variety </a:t>
            </a:r>
            <a:r>
              <a:rPr lang="en-AU" sz="1200" dirty="0">
                <a:solidFill>
                  <a:srgbClr val="414042"/>
                </a:solidFill>
              </a:rPr>
              <a:t>of clean energy technologies. Solar farms, rooftop solar, and community batteries were the most </a:t>
            </a:r>
            <a:r>
              <a:rPr lang="en-AU" sz="1200" dirty="0" smtClean="0">
                <a:solidFill>
                  <a:srgbClr val="414042"/>
                </a:solidFill>
              </a:rPr>
              <a:t>preferred, </a:t>
            </a:r>
            <a:r>
              <a:rPr lang="en-AU" sz="1200" dirty="0">
                <a:solidFill>
                  <a:srgbClr val="414042"/>
                </a:solidFill>
              </a:rPr>
              <a:t>while wind, biomass and hydro energy are also considered as integral </a:t>
            </a:r>
            <a:r>
              <a:rPr lang="en-AU" sz="1200" dirty="0" smtClean="0">
                <a:solidFill>
                  <a:srgbClr val="414042"/>
                </a:solidFill>
              </a:rPr>
              <a:t>parts </a:t>
            </a:r>
            <a:r>
              <a:rPr lang="en-AU" sz="1200" dirty="0">
                <a:solidFill>
                  <a:srgbClr val="414042"/>
                </a:solidFill>
              </a:rPr>
              <a:t>of the picture.</a:t>
            </a:r>
          </a:p>
          <a:p>
            <a:pPr algn="just">
              <a:lnSpc>
                <a:spcPct val="100000"/>
              </a:lnSpc>
            </a:pPr>
            <a:endParaRPr lang="en-AU" sz="1200" dirty="0"/>
          </a:p>
          <a:p>
            <a:endParaRPr lang="en-AU" sz="1200" dirty="0"/>
          </a:p>
        </p:txBody>
      </p:sp>
      <p:sp>
        <p:nvSpPr>
          <p:cNvPr id="2" name="TextBox 1"/>
          <p:cNvSpPr txBox="1"/>
          <p:nvPr/>
        </p:nvSpPr>
        <p:spPr>
          <a:xfrm>
            <a:off x="449830" y="817978"/>
            <a:ext cx="9893050" cy="646331"/>
          </a:xfrm>
          <a:prstGeom prst="rect">
            <a:avLst/>
          </a:prstGeom>
          <a:noFill/>
        </p:spPr>
        <p:txBody>
          <a:bodyPr wrap="square" rtlCol="0">
            <a:spAutoFit/>
          </a:bodyPr>
          <a:lstStyle/>
          <a:p>
            <a:r>
              <a:rPr lang="en-AU" dirty="0">
                <a:solidFill>
                  <a:srgbClr val="757575"/>
                </a:solidFill>
              </a:rPr>
              <a:t>Heyfield draws on a history of local engagement in sustainability initiatives and great awareness of environmental </a:t>
            </a:r>
            <a:r>
              <a:rPr lang="en-AU" dirty="0" smtClean="0">
                <a:solidFill>
                  <a:srgbClr val="757575"/>
                </a:solidFill>
              </a:rPr>
              <a:t>issues and is keen to pursue new innovative ideas. </a:t>
            </a:r>
            <a:endParaRPr lang="en-AU" dirty="0">
              <a:solidFill>
                <a:srgbClr val="757575"/>
              </a:solidFill>
            </a:endParaRPr>
          </a:p>
        </p:txBody>
      </p:sp>
      <p:sp>
        <p:nvSpPr>
          <p:cNvPr id="19" name="Rectangle 18"/>
          <p:cNvSpPr/>
          <p:nvPr/>
        </p:nvSpPr>
        <p:spPr>
          <a:xfrm>
            <a:off x="5552440" y="4717674"/>
            <a:ext cx="4659312" cy="1477328"/>
          </a:xfrm>
          <a:prstGeom prst="rect">
            <a:avLst/>
          </a:prstGeom>
        </p:spPr>
        <p:txBody>
          <a:bodyPr wrap="square">
            <a:spAutoFit/>
          </a:bodyPr>
          <a:lstStyle/>
          <a:p>
            <a:pPr>
              <a:lnSpc>
                <a:spcPts val="1800"/>
              </a:lnSpc>
            </a:pPr>
            <a:r>
              <a:rPr lang="en-AU" sz="1400" dirty="0" smtClean="0">
                <a:solidFill>
                  <a:schemeClr val="bg2"/>
                </a:solidFill>
                <a:latin typeface="Segoe UI Light" panose="020B0502040204020203" pitchFamily="34" charset="0"/>
                <a:cs typeface="Segoe UI Light" panose="020B0502040204020203" pitchFamily="34" charset="0"/>
              </a:rPr>
              <a:t>“Renewable energy have a </a:t>
            </a:r>
            <a:r>
              <a:rPr lang="en-AU" sz="1400" dirty="0">
                <a:solidFill>
                  <a:schemeClr val="bg2"/>
                </a:solidFill>
                <a:latin typeface="Segoe UI Light" panose="020B0502040204020203" pitchFamily="34" charset="0"/>
                <a:cs typeface="Segoe UI Light" panose="020B0502040204020203" pitchFamily="34" charset="0"/>
              </a:rPr>
              <a:t>number of health and </a:t>
            </a:r>
            <a:r>
              <a:rPr lang="en-AU" sz="1400" dirty="0" smtClean="0">
                <a:solidFill>
                  <a:schemeClr val="bg2"/>
                </a:solidFill>
                <a:latin typeface="Segoe UI Light" panose="020B0502040204020203" pitchFamily="34" charset="0"/>
                <a:cs typeface="Segoe UI Light" panose="020B0502040204020203" pitchFamily="34" charset="0"/>
              </a:rPr>
              <a:t>environmental benefit</a:t>
            </a:r>
            <a:r>
              <a:rPr lang="en-AU" sz="1400" dirty="0">
                <a:solidFill>
                  <a:schemeClr val="bg2"/>
                </a:solidFill>
                <a:latin typeface="Segoe UI Light" panose="020B0502040204020203" pitchFamily="34" charset="0"/>
                <a:cs typeface="Segoe UI Light" panose="020B0502040204020203" pitchFamily="34" charset="0"/>
              </a:rPr>
              <a:t>, no </a:t>
            </a:r>
            <a:r>
              <a:rPr lang="en-AU" sz="1400" dirty="0" smtClean="0">
                <a:solidFill>
                  <a:schemeClr val="bg2"/>
                </a:solidFill>
                <a:latin typeface="Segoe UI Light" panose="020B0502040204020203" pitchFamily="34" charset="0"/>
                <a:cs typeface="Segoe UI Light" panose="020B0502040204020203" pitchFamily="34" charset="0"/>
              </a:rPr>
              <a:t>greenhouse gas emissions </a:t>
            </a:r>
            <a:r>
              <a:rPr lang="en-AU" sz="1400" dirty="0">
                <a:solidFill>
                  <a:schemeClr val="bg2"/>
                </a:solidFill>
                <a:latin typeface="Segoe UI Light" panose="020B0502040204020203" pitchFamily="34" charset="0"/>
                <a:cs typeface="Segoe UI Light" panose="020B0502040204020203" pitchFamily="34" charset="0"/>
              </a:rPr>
              <a:t>from fossil fuel, </a:t>
            </a:r>
            <a:r>
              <a:rPr lang="en-AU" sz="1400" dirty="0" smtClean="0">
                <a:solidFill>
                  <a:schemeClr val="bg2"/>
                </a:solidFill>
                <a:latin typeface="Segoe UI Light" panose="020B0502040204020203" pitchFamily="34" charset="0"/>
                <a:cs typeface="Segoe UI Light" panose="020B0502040204020203" pitchFamily="34" charset="0"/>
              </a:rPr>
              <a:t>reduced air pollution, </a:t>
            </a:r>
            <a:r>
              <a:rPr lang="en-AU" sz="1400" dirty="0">
                <a:solidFill>
                  <a:schemeClr val="bg2"/>
                </a:solidFill>
                <a:latin typeface="Segoe UI Light" panose="020B0502040204020203" pitchFamily="34" charset="0"/>
                <a:cs typeface="Segoe UI Light" panose="020B0502040204020203" pitchFamily="34" charset="0"/>
              </a:rPr>
              <a:t>thus reducing dependence on imported fuels, </a:t>
            </a:r>
            <a:r>
              <a:rPr lang="en-AU" sz="1400" dirty="0" smtClean="0">
                <a:solidFill>
                  <a:schemeClr val="bg2"/>
                </a:solidFill>
                <a:latin typeface="Segoe UI Light" panose="020B0502040204020203" pitchFamily="34" charset="0"/>
                <a:cs typeface="Segoe UI Light" panose="020B0502040204020203" pitchFamily="34" charset="0"/>
              </a:rPr>
              <a:t>renewable energy </a:t>
            </a:r>
            <a:r>
              <a:rPr lang="en-AU" sz="1400" dirty="0">
                <a:solidFill>
                  <a:schemeClr val="bg2"/>
                </a:solidFill>
                <a:latin typeface="Segoe UI Light" panose="020B0502040204020203" pitchFamily="34" charset="0"/>
                <a:cs typeface="Segoe UI Light" panose="020B0502040204020203" pitchFamily="34" charset="0"/>
              </a:rPr>
              <a:t>also </a:t>
            </a:r>
            <a:r>
              <a:rPr lang="en-AU" sz="1400" dirty="0" smtClean="0">
                <a:solidFill>
                  <a:schemeClr val="bg2"/>
                </a:solidFill>
                <a:latin typeface="Segoe UI Light" panose="020B0502040204020203" pitchFamily="34" charset="0"/>
                <a:cs typeface="Segoe UI Light" panose="020B0502040204020203" pitchFamily="34" charset="0"/>
              </a:rPr>
              <a:t>help </a:t>
            </a:r>
            <a:r>
              <a:rPr lang="en-AU" sz="1400" dirty="0">
                <a:solidFill>
                  <a:schemeClr val="bg2"/>
                </a:solidFill>
                <a:latin typeface="Segoe UI Light" panose="020B0502040204020203" pitchFamily="34" charset="0"/>
                <a:cs typeface="Segoe UI Light" panose="020B0502040204020203" pitchFamily="34" charset="0"/>
              </a:rPr>
              <a:t>conserve the </a:t>
            </a:r>
            <a:r>
              <a:rPr lang="en-AU" sz="1400" dirty="0" smtClean="0">
                <a:solidFill>
                  <a:schemeClr val="bg2"/>
                </a:solidFill>
                <a:latin typeface="Segoe UI Light" panose="020B0502040204020203" pitchFamily="34" charset="0"/>
                <a:cs typeface="Segoe UI Light" panose="020B0502040204020203" pitchFamily="34" charset="0"/>
              </a:rPr>
              <a:t>nation’s </a:t>
            </a:r>
            <a:r>
              <a:rPr lang="en-AU" sz="1400" dirty="0">
                <a:solidFill>
                  <a:schemeClr val="bg2"/>
                </a:solidFill>
                <a:latin typeface="Segoe UI Light" panose="020B0502040204020203" pitchFamily="34" charset="0"/>
                <a:cs typeface="Segoe UI Light" panose="020B0502040204020203" pitchFamily="34" charset="0"/>
              </a:rPr>
              <a:t>natural </a:t>
            </a:r>
            <a:r>
              <a:rPr lang="en-AU" sz="1400" dirty="0" smtClean="0">
                <a:solidFill>
                  <a:schemeClr val="bg2"/>
                </a:solidFill>
                <a:latin typeface="Segoe UI Light" panose="020B0502040204020203" pitchFamily="34" charset="0"/>
                <a:cs typeface="Segoe UI Light" panose="020B0502040204020203" pitchFamily="34" charset="0"/>
              </a:rPr>
              <a:t>resources”, </a:t>
            </a:r>
            <a:br>
              <a:rPr lang="en-AU" sz="1400" dirty="0" smtClean="0">
                <a:solidFill>
                  <a:schemeClr val="bg2"/>
                </a:solidFill>
                <a:latin typeface="Segoe UI Light" panose="020B0502040204020203" pitchFamily="34" charset="0"/>
                <a:cs typeface="Segoe UI Light" panose="020B0502040204020203" pitchFamily="34" charset="0"/>
              </a:rPr>
            </a:br>
            <a:r>
              <a:rPr lang="en-AU" sz="1400" i="1" dirty="0" smtClean="0">
                <a:solidFill>
                  <a:schemeClr val="bg2"/>
                </a:solidFill>
                <a:latin typeface="Segoe UI Light" panose="020B0502040204020203" pitchFamily="34" charset="0"/>
                <a:cs typeface="Segoe UI Light" panose="020B0502040204020203" pitchFamily="34" charset="0"/>
              </a:rPr>
              <a:t>Anonymous health professional from Heyfield</a:t>
            </a:r>
            <a:endParaRPr lang="en-AU" sz="1400" i="1" dirty="0">
              <a:solidFill>
                <a:schemeClr val="bg2"/>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9374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plant&#10;&#10;Description automatically generated">
            <a:extLst>
              <a:ext uri="{FF2B5EF4-FFF2-40B4-BE49-F238E27FC236}">
                <a16:creationId xmlns:a16="http://schemas.microsoft.com/office/drawing/2014/main" id="{B8E7AAD6-E36A-4213-968C-0D05D724108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3091" r="3091"/>
          <a:stretch>
            <a:fillRect/>
          </a:stretch>
        </p:blipFill>
        <p:spPr/>
      </p:pic>
      <p:sp>
        <p:nvSpPr>
          <p:cNvPr id="3" name="Text Placeholder 2">
            <a:extLst>
              <a:ext uri="{FF2B5EF4-FFF2-40B4-BE49-F238E27FC236}">
                <a16:creationId xmlns:a16="http://schemas.microsoft.com/office/drawing/2014/main" id="{C3448066-556F-41D8-A874-F5D7F1DB4A60}"/>
              </a:ext>
            </a:extLst>
          </p:cNvPr>
          <p:cNvSpPr>
            <a:spLocks noGrp="1"/>
          </p:cNvSpPr>
          <p:nvPr>
            <p:ph type="body" sz="quarter" idx="11"/>
          </p:nvPr>
        </p:nvSpPr>
        <p:spPr/>
        <p:txBody>
          <a:bodyPr>
            <a:normAutofit/>
          </a:bodyPr>
          <a:lstStyle/>
          <a:p>
            <a:r>
              <a:rPr lang="en-AU" dirty="0"/>
              <a:t>Research Team</a:t>
            </a:r>
          </a:p>
          <a:p>
            <a:pPr lvl="2"/>
            <a:r>
              <a:rPr lang="en-AU" dirty="0" err="1" smtClean="0"/>
              <a:t>Dr.</a:t>
            </a:r>
            <a:r>
              <a:rPr lang="en-AU" dirty="0" smtClean="0"/>
              <a:t> Franziska Mey, Senior Research Consultant at Institute for Sustainable Futures</a:t>
            </a:r>
            <a:endParaRPr lang="en-AU" dirty="0"/>
          </a:p>
          <a:p>
            <a:pPr lvl="2"/>
            <a:r>
              <a:rPr lang="en-AU" dirty="0" err="1" smtClean="0"/>
              <a:t>Dr.</a:t>
            </a:r>
            <a:r>
              <a:rPr lang="en-AU" dirty="0" smtClean="0"/>
              <a:t> Scott Dwyer, Research Principal at the Institute for Sustainable Futures</a:t>
            </a:r>
            <a:endParaRPr lang="en-AU" dirty="0"/>
          </a:p>
          <a:p>
            <a:pPr lvl="2"/>
            <a:r>
              <a:rPr lang="en-AU" dirty="0" smtClean="0"/>
              <a:t>Dr. Carmel Anderson, Consultant</a:t>
            </a:r>
          </a:p>
          <a:p>
            <a:pPr lvl="2"/>
            <a:r>
              <a:rPr lang="en-AU" dirty="0" smtClean="0"/>
              <a:t>Julie Bryer, Heyfield Community Research Centre</a:t>
            </a:r>
          </a:p>
          <a:p>
            <a:r>
              <a:rPr lang="en-AU" dirty="0" smtClean="0"/>
              <a:t>Citation</a:t>
            </a:r>
            <a:endParaRPr lang="en-AU" dirty="0"/>
          </a:p>
          <a:p>
            <a:pPr lvl="1"/>
            <a:r>
              <a:rPr lang="en-AU" dirty="0" smtClean="0"/>
              <a:t>Mey, F., Dwyer, S., Anderson, C., Bryer, J. (2020): </a:t>
            </a:r>
            <a:r>
              <a:rPr lang="en-AU" dirty="0" err="1" smtClean="0"/>
              <a:t>MyTown</a:t>
            </a:r>
            <a:r>
              <a:rPr lang="en-AU" dirty="0" smtClean="0"/>
              <a:t> Microgrid Heyfield – Prefeasibility study and community engagement plan. Sydney. Heyfield.  </a:t>
            </a:r>
          </a:p>
          <a:p>
            <a:pPr lvl="1">
              <a:lnSpc>
                <a:spcPct val="100000"/>
              </a:lnSpc>
              <a:spcBef>
                <a:spcPts val="1200"/>
              </a:spcBef>
            </a:pPr>
            <a:r>
              <a:rPr lang="en-AU" sz="1600" b="1" dirty="0" smtClean="0">
                <a:solidFill>
                  <a:schemeClr val="bg2"/>
                </a:solidFill>
              </a:rPr>
              <a:t>About the authors</a:t>
            </a:r>
          </a:p>
          <a:p>
            <a:pPr lvl="1">
              <a:lnSpc>
                <a:spcPts val="1600"/>
              </a:lnSpc>
            </a:pPr>
            <a:r>
              <a:rPr lang="en-AU" dirty="0" smtClean="0"/>
              <a:t>The Institute for Sustainable Futures (ISF) is an interdisciplinary research and consulting organisation at the University of Technology Sydney. ISF has been setting global benchmarks since 1997 in helping governments, organisations, businesses and communities achieve change towards sustainable futures. </a:t>
            </a:r>
            <a:br>
              <a:rPr lang="en-AU" dirty="0" smtClean="0"/>
            </a:br>
            <a:r>
              <a:rPr lang="en-AU" dirty="0" smtClean="0"/>
              <a:t>We utilise a unique combination of skills and perspectives to offer long term sustainable solutions that protect and enhance the environment, human wellbeing and social equity.</a:t>
            </a:r>
          </a:p>
          <a:p>
            <a:pPr lvl="1">
              <a:lnSpc>
                <a:spcPts val="1600"/>
              </a:lnSpc>
            </a:pPr>
            <a:r>
              <a:rPr lang="en-AU" dirty="0" smtClean="0"/>
              <a:t>Heyfield Community Resource Centre (HCRC) is the </a:t>
            </a:r>
            <a:r>
              <a:rPr lang="en-AU" dirty="0"/>
              <a:t>heart of the community</a:t>
            </a:r>
            <a:r>
              <a:rPr lang="en-AU" dirty="0" smtClean="0"/>
              <a:t>. They run </a:t>
            </a:r>
            <a:r>
              <a:rPr lang="en-AU" dirty="0"/>
              <a:t>short courses, classes and social activities to help people learn new skills and make new connections</a:t>
            </a:r>
            <a:r>
              <a:rPr lang="en-AU" dirty="0" smtClean="0"/>
              <a:t>. They </a:t>
            </a:r>
            <a:r>
              <a:rPr lang="en-AU" dirty="0"/>
              <a:t>also offer occasional childcare, a lawn mowing service and run a Men's Shed. </a:t>
            </a:r>
            <a:r>
              <a:rPr lang="en-AU" dirty="0" smtClean="0"/>
              <a:t>New </a:t>
            </a:r>
            <a:r>
              <a:rPr lang="en-AU" dirty="0"/>
              <a:t>projects include a community garden, sustainability initiatives, a pop-up craft shop and plant nursery</a:t>
            </a:r>
            <a:r>
              <a:rPr lang="en-AU" dirty="0" smtClean="0"/>
              <a: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2610" y="84177"/>
            <a:ext cx="1372355" cy="56352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3659" y="216559"/>
            <a:ext cx="762505" cy="356728"/>
          </a:xfrm>
          <a:prstGeom prst="rect">
            <a:avLst/>
          </a:prstGeom>
        </p:spPr>
      </p:pic>
    </p:spTree>
    <p:extLst>
      <p:ext uri="{BB962C8B-B14F-4D97-AF65-F5344CB8AC3E}">
        <p14:creationId xmlns:p14="http://schemas.microsoft.com/office/powerpoint/2010/main" val="1915913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681" y="4744720"/>
            <a:ext cx="9175432" cy="1951355"/>
          </a:xfrm>
        </p:spPr>
        <p:txBody>
          <a:bodyPr/>
          <a:lstStyle/>
          <a:p>
            <a:r>
              <a:rPr lang="en-AU" dirty="0" smtClean="0"/>
              <a:t>Preliminary Community Engagement Plan</a:t>
            </a:r>
            <a:endParaRPr lang="en-AU" dirty="0"/>
          </a:p>
        </p:txBody>
      </p:sp>
      <p:sp>
        <p:nvSpPr>
          <p:cNvPr id="3" name="Text Placeholder 2"/>
          <p:cNvSpPr>
            <a:spLocks noGrp="1"/>
          </p:cNvSpPr>
          <p:nvPr>
            <p:ph type="body" idx="1"/>
          </p:nvPr>
        </p:nvSpPr>
        <p:spPr>
          <a:xfrm>
            <a:off x="584200" y="1366203"/>
            <a:ext cx="4643120" cy="1653678"/>
          </a:xfrm>
        </p:spPr>
        <p:txBody>
          <a:bodyPr/>
          <a:lstStyle/>
          <a:p>
            <a:pPr>
              <a:spcAft>
                <a:spcPts val="0"/>
              </a:spcAft>
            </a:pPr>
            <a:r>
              <a:rPr lang="en-AU" dirty="0" smtClean="0"/>
              <a:t>My</a:t>
            </a:r>
          </a:p>
          <a:p>
            <a:pPr>
              <a:spcAft>
                <a:spcPts val="0"/>
              </a:spcAft>
            </a:pPr>
            <a:r>
              <a:rPr lang="en-AU" dirty="0" smtClean="0"/>
              <a:t>Town</a:t>
            </a:r>
          </a:p>
          <a:p>
            <a:pPr>
              <a:spcAft>
                <a:spcPts val="0"/>
              </a:spcAft>
            </a:pPr>
            <a:r>
              <a:rPr lang="en-AU" dirty="0" smtClean="0"/>
              <a:t>Microgrid  </a:t>
            </a:r>
            <a:endParaRPr lang="en-AU" dirty="0"/>
          </a:p>
        </p:txBody>
      </p:sp>
    </p:spTree>
    <p:extLst>
      <p:ext uri="{BB962C8B-B14F-4D97-AF65-F5344CB8AC3E}">
        <p14:creationId xmlns:p14="http://schemas.microsoft.com/office/powerpoint/2010/main" val="424869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0000" y="666623"/>
            <a:ext cx="6826000" cy="978482"/>
          </a:xfrm>
        </p:spPr>
        <p:txBody>
          <a:bodyPr>
            <a:noAutofit/>
          </a:bodyPr>
          <a:lstStyle/>
          <a:p>
            <a:r>
              <a:rPr lang="en-US" sz="2800" dirty="0"/>
              <a:t>4</a:t>
            </a:r>
            <a:r>
              <a:rPr lang="en-US" sz="2800" dirty="0" smtClean="0"/>
              <a:t>. Community </a:t>
            </a:r>
            <a:r>
              <a:rPr lang="en-US" sz="2800" dirty="0"/>
              <a:t>Engagement </a:t>
            </a:r>
            <a:r>
              <a:rPr lang="en-US" sz="2800" dirty="0" smtClean="0"/>
              <a:t>Plan</a:t>
            </a:r>
            <a:r>
              <a:rPr lang="en-US" sz="3600" dirty="0">
                <a:solidFill>
                  <a:schemeClr val="tx1"/>
                </a:solidFill>
              </a:rPr>
              <a:t/>
            </a:r>
            <a:br>
              <a:rPr lang="en-US" sz="3600" dirty="0">
                <a:solidFill>
                  <a:schemeClr val="tx1"/>
                </a:solidFill>
              </a:rPr>
            </a:br>
            <a:endParaRPr lang="en-AU" sz="3200" dirty="0"/>
          </a:p>
        </p:txBody>
      </p:sp>
      <p:sp>
        <p:nvSpPr>
          <p:cNvPr id="5" name="Content Placeholder 4"/>
          <p:cNvSpPr>
            <a:spLocks noGrp="1"/>
          </p:cNvSpPr>
          <p:nvPr>
            <p:ph sz="half" idx="1"/>
          </p:nvPr>
        </p:nvSpPr>
        <p:spPr>
          <a:xfrm>
            <a:off x="540000" y="2251282"/>
            <a:ext cx="4481580" cy="4684395"/>
          </a:xfrm>
        </p:spPr>
        <p:txBody>
          <a:bodyPr>
            <a:noAutofit/>
          </a:bodyPr>
          <a:lstStyle/>
          <a:p>
            <a:pPr algn="just">
              <a:lnSpc>
                <a:spcPts val="1700"/>
              </a:lnSpc>
            </a:pPr>
            <a:r>
              <a:rPr lang="en-AU" sz="1200" dirty="0" smtClean="0"/>
              <a:t>The objectives of this Community </a:t>
            </a:r>
            <a:r>
              <a:rPr lang="en-AU" sz="1200" dirty="0"/>
              <a:t>Engagement Plan (CEP</a:t>
            </a:r>
            <a:r>
              <a:rPr lang="en-AU" sz="1200" dirty="0" smtClean="0"/>
              <a:t>) are to:</a:t>
            </a:r>
          </a:p>
          <a:p>
            <a:pPr marL="171450" indent="-171450" algn="just">
              <a:lnSpc>
                <a:spcPts val="1700"/>
              </a:lnSpc>
              <a:buFont typeface="Arial" panose="020B0604020202020204" pitchFamily="34" charset="0"/>
              <a:buChar char="•"/>
            </a:pPr>
            <a:r>
              <a:rPr lang="en-AU" sz="1200" b="1" dirty="0" smtClean="0"/>
              <a:t>Introduce the project idea for a community microgrid </a:t>
            </a:r>
            <a:r>
              <a:rPr lang="en-AU" sz="1200" dirty="0" smtClean="0"/>
              <a:t>and the Feasibility Study proposal to the Heyfield community more broadly; </a:t>
            </a:r>
          </a:p>
          <a:p>
            <a:pPr marL="171450" indent="-171450" algn="just">
              <a:lnSpc>
                <a:spcPts val="1700"/>
              </a:lnSpc>
              <a:buFont typeface="Arial" panose="020B0604020202020204" pitchFamily="34" charset="0"/>
              <a:buChar char="•"/>
            </a:pPr>
            <a:r>
              <a:rPr lang="en-AU" sz="1200" b="1" dirty="0"/>
              <a:t>Identify key stakeholders </a:t>
            </a:r>
            <a:r>
              <a:rPr lang="en-AU" sz="1200" dirty="0"/>
              <a:t>for the project implementation;</a:t>
            </a:r>
          </a:p>
          <a:p>
            <a:pPr marL="171450" indent="-171450" algn="just">
              <a:lnSpc>
                <a:spcPts val="1700"/>
              </a:lnSpc>
              <a:buFont typeface="Arial" panose="020B0604020202020204" pitchFamily="34" charset="0"/>
              <a:buChar char="•"/>
            </a:pPr>
            <a:r>
              <a:rPr lang="en-AU" sz="1200" b="1" dirty="0" smtClean="0"/>
              <a:t>Outline the different </a:t>
            </a:r>
            <a:r>
              <a:rPr lang="en-AU" sz="1200" b="1" dirty="0"/>
              <a:t>engagement and communications methods </a:t>
            </a:r>
            <a:r>
              <a:rPr lang="en-AU" sz="1200" dirty="0"/>
              <a:t>planned </a:t>
            </a:r>
            <a:r>
              <a:rPr lang="en-AU" sz="1200" dirty="0" smtClean="0"/>
              <a:t>to inform and engage the </a:t>
            </a:r>
            <a:r>
              <a:rPr lang="en-AU" sz="1200" dirty="0"/>
              <a:t>local community and local </a:t>
            </a:r>
            <a:r>
              <a:rPr lang="en-AU" sz="1200" dirty="0" smtClean="0"/>
              <a:t>stakeholders for the project development;</a:t>
            </a:r>
          </a:p>
          <a:p>
            <a:pPr marL="171450" indent="-171450" algn="just">
              <a:lnSpc>
                <a:spcPts val="1700"/>
              </a:lnSpc>
              <a:buFont typeface="Arial" panose="020B0604020202020204" pitchFamily="34" charset="0"/>
              <a:buChar char="•"/>
            </a:pPr>
            <a:r>
              <a:rPr lang="en-AU" sz="1200" b="1" dirty="0" smtClean="0"/>
              <a:t>Help to ensure local community</a:t>
            </a:r>
            <a:r>
              <a:rPr lang="en-AU" sz="1200" dirty="0" smtClean="0"/>
              <a:t> </a:t>
            </a:r>
            <a:r>
              <a:rPr lang="en-AU" sz="1200" b="1" dirty="0" smtClean="0"/>
              <a:t>has </a:t>
            </a:r>
            <a:r>
              <a:rPr lang="en-AU" sz="1200" b="1" dirty="0"/>
              <a:t>an opportunity to contribute </a:t>
            </a:r>
            <a:r>
              <a:rPr lang="en-AU" sz="1200" dirty="0"/>
              <a:t>to the </a:t>
            </a:r>
            <a:r>
              <a:rPr lang="en-AU" sz="1200" dirty="0" smtClean="0"/>
              <a:t>project concept development.</a:t>
            </a:r>
          </a:p>
          <a:p>
            <a:pPr algn="just">
              <a:lnSpc>
                <a:spcPts val="1700"/>
              </a:lnSpc>
            </a:pPr>
            <a:r>
              <a:rPr lang="en-AU" sz="1200" dirty="0" smtClean="0"/>
              <a:t>The CEP is </a:t>
            </a:r>
            <a:r>
              <a:rPr lang="en-AU" sz="1200" dirty="0"/>
              <a:t>written for the Heyfield community members interested in the MyTown Microgrid project </a:t>
            </a:r>
            <a:r>
              <a:rPr lang="en-AU" sz="1200" dirty="0" smtClean="0"/>
              <a:t>idea and the implementation of the respective Feasibility Study. Ultimately</a:t>
            </a:r>
            <a:r>
              <a:rPr lang="en-AU" sz="1200" dirty="0"/>
              <a:t>, the CEP aims for a transparent documentation to build trust and participation in the process of developing a local microgrid. </a:t>
            </a:r>
          </a:p>
          <a:p>
            <a:pPr algn="just">
              <a:lnSpc>
                <a:spcPts val="1700"/>
              </a:lnSpc>
            </a:pPr>
            <a:r>
              <a:rPr lang="en-AU" sz="1200" dirty="0" smtClean="0"/>
              <a:t>This </a:t>
            </a:r>
            <a:r>
              <a:rPr lang="en-AU" sz="1200" dirty="0"/>
              <a:t>plan is a live document </a:t>
            </a:r>
            <a:r>
              <a:rPr lang="en-AU" sz="1200" dirty="0" smtClean="0"/>
              <a:t>and will evolve as the project is underway. The community is encouraged to contribute and input into the plan to ensure their needs, visions and requirements are reflected and adequately addressed in the local context. </a:t>
            </a:r>
            <a:endParaRPr lang="en-AU" sz="1200" dirty="0"/>
          </a:p>
          <a:p>
            <a:pPr algn="just">
              <a:lnSpc>
                <a:spcPts val="1700"/>
              </a:lnSpc>
            </a:pPr>
            <a:endParaRPr lang="en-AU" sz="1200" dirty="0"/>
          </a:p>
        </p:txBody>
      </p:sp>
      <p:pic>
        <p:nvPicPr>
          <p:cNvPr id="15" name="Picture Placeholder 14"/>
          <p:cNvPicPr>
            <a:picLocks noGrp="1" noChangeAspect="1"/>
          </p:cNvPicPr>
          <p:nvPr>
            <p:ph type="pic" sz="quarter" idx="15"/>
          </p:nvPr>
        </p:nvPicPr>
        <p:blipFill>
          <a:blip r:embed="rId2" cstate="hqprint">
            <a:extLst>
              <a:ext uri="{28A0092B-C50C-407E-A947-70E740481C1C}">
                <a14:useLocalDpi xmlns:a14="http://schemas.microsoft.com/office/drawing/2010/main" val="0"/>
              </a:ext>
            </a:extLst>
          </a:blip>
          <a:srcRect l="23946" r="23946"/>
          <a:stretch>
            <a:fillRect/>
          </a:stretch>
        </p:blipFill>
        <p:spPr>
          <a:xfrm>
            <a:off x="5365206" y="1173480"/>
            <a:ext cx="5345907" cy="6840000"/>
          </a:xfrm>
        </p:spPr>
      </p:pic>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44505" cy="288000"/>
          </a:xfrm>
        </p:spPr>
        <p:txBody>
          <a:bodyPr/>
          <a:lstStyle/>
          <a:p>
            <a:r>
              <a:rPr lang="en-US" sz="1000" dirty="0" err="1" smtClean="0">
                <a:solidFill>
                  <a:schemeClr val="accent5">
                    <a:lumMod val="50000"/>
                  </a:schemeClr>
                </a:solidFill>
              </a:rPr>
              <a:t>MyTown</a:t>
            </a:r>
            <a:r>
              <a:rPr lang="en-US" sz="1000" dirty="0" smtClean="0">
                <a:solidFill>
                  <a:schemeClr val="accent5">
                    <a:lumMod val="50000"/>
                  </a:schemeClr>
                </a:solidFill>
              </a:rPr>
              <a:t> Microgrid Community Engagement Plan |  </a:t>
            </a:r>
            <a:r>
              <a:rPr lang="en-US" sz="1000" dirty="0">
                <a:solidFill>
                  <a:schemeClr val="accent5">
                    <a:lumMod val="50000"/>
                  </a:schemeClr>
                </a:solidFill>
              </a:rPr>
              <a:t>Institute for Sustainable Futures</a:t>
            </a:r>
            <a:endParaRPr lang="en-AU" sz="1000" dirty="0">
              <a:solidFill>
                <a:schemeClr val="accent5">
                  <a:lumMod val="50000"/>
                </a:schemeClr>
              </a:solidFill>
            </a:endParaRPr>
          </a:p>
        </p:txBody>
      </p:sp>
      <p:sp>
        <p:nvSpPr>
          <p:cNvPr id="8" name="TextBox 7"/>
          <p:cNvSpPr txBox="1"/>
          <p:nvPr/>
        </p:nvSpPr>
        <p:spPr>
          <a:xfrm>
            <a:off x="472440" y="1155864"/>
            <a:ext cx="4476260" cy="923330"/>
          </a:xfrm>
          <a:prstGeom prst="rect">
            <a:avLst/>
          </a:prstGeom>
          <a:noFill/>
        </p:spPr>
        <p:txBody>
          <a:bodyPr wrap="square" rtlCol="0">
            <a:spAutoFit/>
          </a:bodyPr>
          <a:lstStyle/>
          <a:p>
            <a:r>
              <a:rPr lang="en-AU" dirty="0" smtClean="0">
                <a:solidFill>
                  <a:srgbClr val="757575"/>
                </a:solidFill>
              </a:rPr>
              <a:t>Community participation </a:t>
            </a:r>
            <a:r>
              <a:rPr lang="en-AU" dirty="0">
                <a:solidFill>
                  <a:srgbClr val="757575"/>
                </a:solidFill>
              </a:rPr>
              <a:t>includes the promise that the public’s contribution will influence the </a:t>
            </a:r>
            <a:r>
              <a:rPr lang="en-AU" dirty="0" smtClean="0">
                <a:solidFill>
                  <a:srgbClr val="757575"/>
                </a:solidFill>
              </a:rPr>
              <a:t>decision-making</a:t>
            </a:r>
            <a:endParaRPr lang="en-AU" dirty="0">
              <a:solidFill>
                <a:srgbClr val="757575"/>
              </a:solidFill>
            </a:endParaRPr>
          </a:p>
        </p:txBody>
      </p:sp>
    </p:spTree>
    <p:extLst>
      <p:ext uri="{BB962C8B-B14F-4D97-AF65-F5344CB8AC3E}">
        <p14:creationId xmlns:p14="http://schemas.microsoft.com/office/powerpoint/2010/main" val="4010050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495" y="666623"/>
            <a:ext cx="9651617" cy="430657"/>
          </a:xfrm>
        </p:spPr>
        <p:txBody>
          <a:bodyPr/>
          <a:lstStyle/>
          <a:p>
            <a:r>
              <a:rPr lang="en-AU" dirty="0" smtClean="0"/>
              <a:t>Spectrum of Participation  </a:t>
            </a:r>
            <a:endParaRPr lang="en-AU" dirty="0"/>
          </a:p>
        </p:txBody>
      </p:sp>
      <p:sp>
        <p:nvSpPr>
          <p:cNvPr id="6" name="Slide Number Placeholder 5"/>
          <p:cNvSpPr>
            <a:spLocks noGrp="1"/>
          </p:cNvSpPr>
          <p:nvPr>
            <p:ph type="sldNum" sz="quarter" idx="12"/>
          </p:nvPr>
        </p:nvSpPr>
        <p:spPr/>
        <p:txBody>
          <a:bodyPr/>
          <a:lstStyle/>
          <a:p>
            <a:fld id="{0A27FA32-C0E3-4FDB-B8B0-DA46B61DD1DE}" type="slidenum">
              <a:rPr lang="en-AU" smtClean="0"/>
              <a:t>22</a:t>
            </a:fld>
            <a:endParaRPr lang="en-AU"/>
          </a:p>
        </p:txBody>
      </p:sp>
      <p:sp>
        <p:nvSpPr>
          <p:cNvPr id="7" name="Content Placeholder 6"/>
          <p:cNvSpPr>
            <a:spLocks noGrp="1"/>
          </p:cNvSpPr>
          <p:nvPr>
            <p:ph idx="13"/>
          </p:nvPr>
        </p:nvSpPr>
        <p:spPr>
          <a:xfrm>
            <a:off x="520701" y="1239521"/>
            <a:ext cx="9646796" cy="553720"/>
          </a:xfrm>
        </p:spPr>
        <p:txBody>
          <a:bodyPr>
            <a:normAutofit/>
          </a:bodyPr>
          <a:lstStyle/>
          <a:p>
            <a:r>
              <a:rPr lang="en-AU" sz="1800" dirty="0" smtClean="0"/>
              <a:t>Those </a:t>
            </a:r>
            <a:r>
              <a:rPr lang="en-AU" sz="1800" dirty="0"/>
              <a:t>who are affected by a decision have a right to be involved in the decision-making </a:t>
            </a:r>
            <a:r>
              <a:rPr lang="en-AU" sz="1800" dirty="0" smtClean="0"/>
              <a:t>process</a:t>
            </a:r>
            <a:endParaRPr lang="en-AU" sz="1800" dirty="0"/>
          </a:p>
        </p:txBody>
      </p:sp>
      <p:graphicFrame>
        <p:nvGraphicFramePr>
          <p:cNvPr id="9" name="Table 8"/>
          <p:cNvGraphicFramePr>
            <a:graphicFrameLocks noGrp="1"/>
          </p:cNvGraphicFramePr>
          <p:nvPr>
            <p:extLst>
              <p:ext uri="{D42A27DB-BD31-4B8C-83A1-F6EECF244321}">
                <p14:modId xmlns:p14="http://schemas.microsoft.com/office/powerpoint/2010/main" val="3134117086"/>
              </p:ext>
            </p:extLst>
          </p:nvPr>
        </p:nvGraphicFramePr>
        <p:xfrm>
          <a:off x="519495" y="2886874"/>
          <a:ext cx="9648001" cy="3715540"/>
        </p:xfrm>
        <a:graphic>
          <a:graphicData uri="http://schemas.openxmlformats.org/drawingml/2006/table">
            <a:tbl>
              <a:tblPr firstRow="1" bandRow="1">
                <a:tableStyleId>{5C22544A-7EE6-4342-B048-85BDC9FD1C3A}</a:tableStyleId>
              </a:tblPr>
              <a:tblGrid>
                <a:gridCol w="525991">
                  <a:extLst>
                    <a:ext uri="{9D8B030D-6E8A-4147-A177-3AD203B41FA5}">
                      <a16:colId xmlns:a16="http://schemas.microsoft.com/office/drawing/2014/main" val="1551331109"/>
                    </a:ext>
                  </a:extLst>
                </a:gridCol>
                <a:gridCol w="1824402">
                  <a:extLst>
                    <a:ext uri="{9D8B030D-6E8A-4147-A177-3AD203B41FA5}">
                      <a16:colId xmlns:a16="http://schemas.microsoft.com/office/drawing/2014/main" val="2611787698"/>
                    </a:ext>
                  </a:extLst>
                </a:gridCol>
                <a:gridCol w="1824402">
                  <a:extLst>
                    <a:ext uri="{9D8B030D-6E8A-4147-A177-3AD203B41FA5}">
                      <a16:colId xmlns:a16="http://schemas.microsoft.com/office/drawing/2014/main" val="435087023"/>
                    </a:ext>
                  </a:extLst>
                </a:gridCol>
                <a:gridCol w="1824402">
                  <a:extLst>
                    <a:ext uri="{9D8B030D-6E8A-4147-A177-3AD203B41FA5}">
                      <a16:colId xmlns:a16="http://schemas.microsoft.com/office/drawing/2014/main" val="151606425"/>
                    </a:ext>
                  </a:extLst>
                </a:gridCol>
                <a:gridCol w="1824402">
                  <a:extLst>
                    <a:ext uri="{9D8B030D-6E8A-4147-A177-3AD203B41FA5}">
                      <a16:colId xmlns:a16="http://schemas.microsoft.com/office/drawing/2014/main" val="774126590"/>
                    </a:ext>
                  </a:extLst>
                </a:gridCol>
                <a:gridCol w="1824402">
                  <a:extLst>
                    <a:ext uri="{9D8B030D-6E8A-4147-A177-3AD203B41FA5}">
                      <a16:colId xmlns:a16="http://schemas.microsoft.com/office/drawing/2014/main" val="2605007569"/>
                    </a:ext>
                  </a:extLst>
                </a:gridCol>
              </a:tblGrid>
              <a:tr h="379018">
                <a:tc>
                  <a:txBody>
                    <a:bodyPr/>
                    <a:lstStyle/>
                    <a:p>
                      <a:endParaRPr lang="en-AU" dirty="0"/>
                    </a:p>
                  </a:txBody>
                  <a:tcPr>
                    <a:solidFill>
                      <a:srgbClr val="4371F3"/>
                    </a:solidFill>
                  </a:tcPr>
                </a:tc>
                <a:tc>
                  <a:txBody>
                    <a:bodyPr/>
                    <a:lstStyle/>
                    <a:p>
                      <a:r>
                        <a:rPr lang="en-AU" dirty="0" smtClean="0"/>
                        <a:t>Inform</a:t>
                      </a:r>
                      <a:endParaRPr lang="en-AU" dirty="0"/>
                    </a:p>
                  </a:txBody>
                  <a:tcPr>
                    <a:solidFill>
                      <a:srgbClr val="4371F3"/>
                    </a:solidFill>
                  </a:tcPr>
                </a:tc>
                <a:tc>
                  <a:txBody>
                    <a:bodyPr/>
                    <a:lstStyle/>
                    <a:p>
                      <a:r>
                        <a:rPr lang="en-AU" dirty="0" smtClean="0"/>
                        <a:t>Consult</a:t>
                      </a:r>
                      <a:endParaRPr lang="en-AU" dirty="0"/>
                    </a:p>
                  </a:txBody>
                  <a:tcPr>
                    <a:solidFill>
                      <a:srgbClr val="4371F3"/>
                    </a:solidFill>
                  </a:tcPr>
                </a:tc>
                <a:tc>
                  <a:txBody>
                    <a:bodyPr/>
                    <a:lstStyle/>
                    <a:p>
                      <a:r>
                        <a:rPr lang="en-AU" dirty="0" smtClean="0"/>
                        <a:t>Involve</a:t>
                      </a:r>
                      <a:endParaRPr lang="en-AU" dirty="0"/>
                    </a:p>
                  </a:txBody>
                  <a:tcPr>
                    <a:solidFill>
                      <a:srgbClr val="4371F3"/>
                    </a:solidFill>
                  </a:tcPr>
                </a:tc>
                <a:tc>
                  <a:txBody>
                    <a:bodyPr/>
                    <a:lstStyle/>
                    <a:p>
                      <a:r>
                        <a:rPr lang="en-AU" dirty="0" smtClean="0"/>
                        <a:t>Collaborate</a:t>
                      </a:r>
                      <a:endParaRPr lang="en-AU" dirty="0"/>
                    </a:p>
                  </a:txBody>
                  <a:tcPr>
                    <a:solidFill>
                      <a:srgbClr val="4371F3"/>
                    </a:solidFill>
                  </a:tcPr>
                </a:tc>
                <a:tc>
                  <a:txBody>
                    <a:bodyPr/>
                    <a:lstStyle/>
                    <a:p>
                      <a:r>
                        <a:rPr lang="en-AU" dirty="0" smtClean="0"/>
                        <a:t>Empower</a:t>
                      </a:r>
                      <a:endParaRPr lang="en-AU" dirty="0"/>
                    </a:p>
                  </a:txBody>
                  <a:tcPr>
                    <a:solidFill>
                      <a:srgbClr val="4371F3"/>
                    </a:solidFill>
                  </a:tcPr>
                </a:tc>
                <a:extLst>
                  <a:ext uri="{0D108BD9-81ED-4DB2-BD59-A6C34878D82A}">
                    <a16:rowId xmlns:a16="http://schemas.microsoft.com/office/drawing/2014/main" val="659067689"/>
                  </a:ext>
                </a:extLst>
              </a:tr>
              <a:tr h="1721513">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dk1"/>
                          </a:solidFill>
                          <a:latin typeface="+mn-lt"/>
                          <a:ea typeface="+mn-ea"/>
                          <a:cs typeface="+mn-cs"/>
                        </a:rPr>
                        <a:t>Public participation goal </a:t>
                      </a:r>
                    </a:p>
                    <a:p>
                      <a:endParaRPr lang="en-AU" sz="1200" dirty="0"/>
                    </a:p>
                  </a:txBody>
                  <a:tcPr vert="vert270"/>
                </a:tc>
                <a:tc>
                  <a:txBody>
                    <a:bodyPr/>
                    <a:lstStyle/>
                    <a:p>
                      <a:r>
                        <a:rPr lang="en-AU" sz="1100" dirty="0" smtClean="0"/>
                        <a:t>To provide the public with balanced and objective information to assist them in understanding the problem, alternatives, opportunities and/or solutions.</a:t>
                      </a:r>
                      <a:endParaRPr lang="en-AU" sz="1100" dirty="0"/>
                    </a:p>
                  </a:txBody>
                  <a:tcPr/>
                </a:tc>
                <a:tc>
                  <a:txBody>
                    <a:bodyPr/>
                    <a:lstStyle/>
                    <a:p>
                      <a:r>
                        <a:rPr lang="en-AU" sz="1100" dirty="0" smtClean="0"/>
                        <a:t>To obtain public feedback on analysis, alternatives and/or decisions.</a:t>
                      </a:r>
                      <a:endParaRPr lang="en-AU" sz="1100" dirty="0"/>
                    </a:p>
                  </a:txBody>
                  <a:tcPr/>
                </a:tc>
                <a:tc>
                  <a:txBody>
                    <a:bodyPr/>
                    <a:lstStyle/>
                    <a:p>
                      <a:r>
                        <a:rPr lang="en-AU" sz="1100" dirty="0" smtClean="0"/>
                        <a:t>To work directly with the public throughout the process to ensure that public concerns and aspirations are consistently understood and considered.</a:t>
                      </a:r>
                      <a:endParaRPr lang="en-AU" sz="1100" dirty="0"/>
                    </a:p>
                  </a:txBody>
                  <a:tcPr/>
                </a:tc>
                <a:tc>
                  <a:txBody>
                    <a:bodyPr/>
                    <a:lstStyle/>
                    <a:p>
                      <a:r>
                        <a:rPr lang="en-AU" sz="1100" dirty="0" smtClean="0"/>
                        <a:t>To partner with the public in each aspect of the decision including the development of alternatives and the identification of the preferred solution.</a:t>
                      </a:r>
                      <a:endParaRPr lang="en-AU" sz="1100" dirty="0"/>
                    </a:p>
                  </a:txBody>
                  <a:tcPr/>
                </a:tc>
                <a:tc>
                  <a:txBody>
                    <a:bodyPr/>
                    <a:lstStyle/>
                    <a:p>
                      <a:r>
                        <a:rPr lang="en-AU" sz="1100" dirty="0" smtClean="0"/>
                        <a:t>To place final decision making in the hands of the public.</a:t>
                      </a:r>
                      <a:endParaRPr lang="en-AU" sz="1100" dirty="0"/>
                    </a:p>
                  </a:txBody>
                  <a:tcPr/>
                </a:tc>
                <a:extLst>
                  <a:ext uri="{0D108BD9-81ED-4DB2-BD59-A6C34878D82A}">
                    <a16:rowId xmlns:a16="http://schemas.microsoft.com/office/drawing/2014/main" val="1024870288"/>
                  </a:ext>
                </a:extLst>
              </a:tr>
              <a:tr h="1540030">
                <a:tc>
                  <a:txBody>
                    <a:bodyPr/>
                    <a:lstStyle/>
                    <a:p>
                      <a:pPr algn="ctr"/>
                      <a:r>
                        <a:rPr lang="en-AU" sz="1200" dirty="0" smtClean="0"/>
                        <a:t>Promise to the public</a:t>
                      </a:r>
                    </a:p>
                  </a:txBody>
                  <a:tcPr vert="vert270"/>
                </a:tc>
                <a:tc>
                  <a:txBody>
                    <a:bodyPr/>
                    <a:lstStyle/>
                    <a:p>
                      <a:r>
                        <a:rPr lang="en-AU" sz="1100" dirty="0" smtClean="0"/>
                        <a:t>We will keep you informed.</a:t>
                      </a:r>
                      <a:endParaRPr lang="en-AU" sz="1100" dirty="0"/>
                    </a:p>
                  </a:txBody>
                  <a:tcPr/>
                </a:tc>
                <a:tc>
                  <a:txBody>
                    <a:bodyPr/>
                    <a:lstStyle/>
                    <a:p>
                      <a:r>
                        <a:rPr lang="en-AU" sz="1100" dirty="0" smtClean="0"/>
                        <a:t>We will keep you informed, listen to and acknowledge concerns and aspirations, and provide feedback on how public input influenced the decision.</a:t>
                      </a:r>
                      <a:endParaRPr lang="en-AU" sz="1100" dirty="0"/>
                    </a:p>
                  </a:txBody>
                  <a:tcPr/>
                </a:tc>
                <a:tc>
                  <a:txBody>
                    <a:bodyPr/>
                    <a:lstStyle/>
                    <a:p>
                      <a:r>
                        <a:rPr lang="en-AU" sz="1100" dirty="0" smtClean="0"/>
                        <a:t>We will work with you to ensure that your concerns and aspirations are directly reflected in the alternatives developed and provide feedback on how public input influenced the decision.</a:t>
                      </a:r>
                    </a:p>
                    <a:p>
                      <a:endParaRPr lang="en-AU" sz="1100" dirty="0"/>
                    </a:p>
                  </a:txBody>
                  <a:tcPr/>
                </a:tc>
                <a:tc>
                  <a:txBody>
                    <a:bodyPr/>
                    <a:lstStyle/>
                    <a:p>
                      <a:r>
                        <a:rPr lang="en-AU" sz="1100" dirty="0" smtClean="0"/>
                        <a:t>We will look to you for advice and innovation in formulating solutions and incorporate your advice and recommendations into the decisions to the maximum extent possible.</a:t>
                      </a:r>
                      <a:endParaRPr lang="en-AU" sz="1100" dirty="0"/>
                    </a:p>
                  </a:txBody>
                  <a:tcPr/>
                </a:tc>
                <a:tc>
                  <a:txBody>
                    <a:bodyPr/>
                    <a:lstStyle/>
                    <a:p>
                      <a:r>
                        <a:rPr lang="en-AU" sz="1100" dirty="0" smtClean="0"/>
                        <a:t>We will implement what you decide.</a:t>
                      </a:r>
                      <a:endParaRPr lang="en-AU" sz="1100" dirty="0"/>
                    </a:p>
                  </a:txBody>
                  <a:tcPr/>
                </a:tc>
                <a:extLst>
                  <a:ext uri="{0D108BD9-81ED-4DB2-BD59-A6C34878D82A}">
                    <a16:rowId xmlns:a16="http://schemas.microsoft.com/office/drawing/2014/main" val="1117487038"/>
                  </a:ext>
                </a:extLst>
              </a:tr>
            </a:tbl>
          </a:graphicData>
        </a:graphic>
      </p:graphicFrame>
      <p:sp>
        <p:nvSpPr>
          <p:cNvPr id="10" name="Right Arrow 9"/>
          <p:cNvSpPr/>
          <p:nvPr/>
        </p:nvSpPr>
        <p:spPr>
          <a:xfrm>
            <a:off x="524575" y="2357120"/>
            <a:ext cx="9642921" cy="701040"/>
          </a:xfrm>
          <a:prstGeom prst="rightArrow">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smtClean="0"/>
              <a:t>INCREASING IMPACT ON THE DECISION </a:t>
            </a:r>
            <a:endParaRPr lang="en-AU" dirty="0"/>
          </a:p>
        </p:txBody>
      </p:sp>
      <p:sp>
        <p:nvSpPr>
          <p:cNvPr id="11" name="TextBox 10"/>
          <p:cNvSpPr txBox="1"/>
          <p:nvPr/>
        </p:nvSpPr>
        <p:spPr>
          <a:xfrm>
            <a:off x="441960" y="6739574"/>
            <a:ext cx="1911101" cy="261610"/>
          </a:xfrm>
          <a:prstGeom prst="rect">
            <a:avLst/>
          </a:prstGeom>
          <a:noFill/>
        </p:spPr>
        <p:txBody>
          <a:bodyPr wrap="none" rtlCol="0">
            <a:spAutoFit/>
          </a:bodyPr>
          <a:lstStyle/>
          <a:p>
            <a:r>
              <a:rPr lang="en-AU" sz="1100" i="1" dirty="0" smtClean="0"/>
              <a:t>Source</a:t>
            </a:r>
            <a:r>
              <a:rPr lang="en-AU" sz="1100" i="1" dirty="0"/>
              <a:t>: </a:t>
            </a:r>
            <a:r>
              <a:rPr lang="en-AU" sz="1100" i="1" dirty="0">
                <a:hlinkClick r:id="rId2"/>
              </a:rPr>
              <a:t>https://iap2.org.au</a:t>
            </a:r>
            <a:r>
              <a:rPr lang="en-AU" sz="1100" i="1" dirty="0" smtClean="0">
                <a:hlinkClick r:id="rId2"/>
              </a:rPr>
              <a:t>/</a:t>
            </a:r>
            <a:r>
              <a:rPr lang="en-AU" sz="1100" i="1" dirty="0" smtClean="0"/>
              <a:t> </a:t>
            </a:r>
            <a:endParaRPr lang="en-AU" sz="1100" i="1" dirty="0"/>
          </a:p>
        </p:txBody>
      </p:sp>
      <p:sp>
        <p:nvSpPr>
          <p:cNvPr id="12" name="Rectangle 11"/>
          <p:cNvSpPr/>
          <p:nvPr/>
        </p:nvSpPr>
        <p:spPr>
          <a:xfrm>
            <a:off x="519495" y="1871211"/>
            <a:ext cx="9648001" cy="646331"/>
          </a:xfrm>
          <a:prstGeom prst="rect">
            <a:avLst/>
          </a:prstGeom>
        </p:spPr>
        <p:txBody>
          <a:bodyPr wrap="square">
            <a:spAutoFit/>
          </a:bodyPr>
          <a:lstStyle/>
          <a:p>
            <a:r>
              <a:rPr lang="en-AU" sz="1200" dirty="0"/>
              <a:t>Aspiring to deliver best practice our community engagement plan refers to the International Association for Public Participation – Spectrum for Participation. Our approach of community engagement activities for the </a:t>
            </a:r>
            <a:r>
              <a:rPr lang="en-AU" sz="1200" dirty="0" err="1"/>
              <a:t>MyTown</a:t>
            </a:r>
            <a:r>
              <a:rPr lang="en-AU" sz="1200" dirty="0"/>
              <a:t> Microgrid Feasibility Project are drawn from the “Collaborate” and “Empower” end of the participation spectrum. </a:t>
            </a:r>
          </a:p>
        </p:txBody>
      </p:sp>
      <p:sp>
        <p:nvSpPr>
          <p:cNvPr id="13"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44505" cy="288000"/>
          </a:xfrm>
        </p:spPr>
        <p:txBody>
          <a:bodyPr/>
          <a:lstStyle/>
          <a:p>
            <a:r>
              <a:rPr lang="en-US" sz="1000" dirty="0" err="1" smtClean="0">
                <a:solidFill>
                  <a:schemeClr val="accent5">
                    <a:lumMod val="50000"/>
                  </a:schemeClr>
                </a:solidFill>
              </a:rPr>
              <a:t>MyTown</a:t>
            </a:r>
            <a:r>
              <a:rPr lang="en-US" sz="1000" dirty="0" smtClean="0">
                <a:solidFill>
                  <a:schemeClr val="accent5">
                    <a:lumMod val="50000"/>
                  </a:schemeClr>
                </a:solidFill>
              </a:rPr>
              <a:t> Microgrid Community Engagement Plan |  </a:t>
            </a:r>
            <a:r>
              <a:rPr lang="en-US" sz="1000" dirty="0">
                <a:solidFill>
                  <a:schemeClr val="accent5">
                    <a:lumMod val="50000"/>
                  </a:schemeClr>
                </a:solidFill>
              </a:rPr>
              <a:t>Institute for Sustainable Futures</a:t>
            </a:r>
            <a:endParaRPr lang="en-AU" sz="1000" dirty="0">
              <a:solidFill>
                <a:schemeClr val="accent5">
                  <a:lumMod val="50000"/>
                </a:schemeClr>
              </a:solidFill>
            </a:endParaRPr>
          </a:p>
        </p:txBody>
      </p:sp>
    </p:spTree>
    <p:extLst>
      <p:ext uri="{BB962C8B-B14F-4D97-AF65-F5344CB8AC3E}">
        <p14:creationId xmlns:p14="http://schemas.microsoft.com/office/powerpoint/2010/main" val="2783048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AU" dirty="0" err="1" smtClean="0"/>
              <a:t>MyTown</a:t>
            </a:r>
            <a:r>
              <a:rPr lang="en-AU" dirty="0" smtClean="0"/>
              <a:t> Microgrid Feasibility Study</a:t>
            </a:r>
            <a:endParaRPr lang="en-AU" dirty="0"/>
          </a:p>
        </p:txBody>
      </p:sp>
      <p:sp>
        <p:nvSpPr>
          <p:cNvPr id="6" name="Content Placeholder 5">
            <a:extLst>
              <a:ext uri="{FF2B5EF4-FFF2-40B4-BE49-F238E27FC236}">
                <a16:creationId xmlns:a16="http://schemas.microsoft.com/office/drawing/2014/main" id="{5EE60883-4644-4B11-B4A2-DBAB596834ED}"/>
              </a:ext>
            </a:extLst>
          </p:cNvPr>
          <p:cNvSpPr>
            <a:spLocks noGrp="1"/>
          </p:cNvSpPr>
          <p:nvPr>
            <p:ph idx="13"/>
          </p:nvPr>
        </p:nvSpPr>
        <p:spPr>
          <a:xfrm>
            <a:off x="540000" y="1231900"/>
            <a:ext cx="9650412" cy="5488940"/>
          </a:xfrm>
        </p:spPr>
        <p:txBody>
          <a:bodyPr/>
          <a:lstStyle/>
          <a:p>
            <a:r>
              <a:rPr lang="en-AU" sz="1200" dirty="0" smtClean="0"/>
              <a:t>Heyfield is unequally placed for the development of a microgrid project. There are two main reasons: firstly the town has an exceptionally engaged community with a very active community centre that drives local sustainability activities and holds a long-term vision for a local community energy project. Secondly, Heyfield is located at the edge of the grid and has already a high penetration of solar PV which present potentially ideal conditions to make a local microgrid technically and economically viable. </a:t>
            </a:r>
            <a:endParaRPr lang="en-AU" sz="1200" dirty="0"/>
          </a:p>
          <a:p>
            <a:r>
              <a:rPr lang="en-AU" sz="1200" b="1" dirty="0" err="1" smtClean="0">
                <a:solidFill>
                  <a:schemeClr val="bg2"/>
                </a:solidFill>
              </a:rPr>
              <a:t>MyTown</a:t>
            </a:r>
            <a:r>
              <a:rPr lang="en-AU" sz="1200" b="1" dirty="0" smtClean="0">
                <a:solidFill>
                  <a:schemeClr val="bg2"/>
                </a:solidFill>
              </a:rPr>
              <a:t> </a:t>
            </a:r>
            <a:r>
              <a:rPr lang="en-AU" sz="1200" b="1" dirty="0">
                <a:solidFill>
                  <a:schemeClr val="bg2"/>
                </a:solidFill>
              </a:rPr>
              <a:t>Microgrid </a:t>
            </a:r>
            <a:r>
              <a:rPr lang="en-AU" sz="1200" b="1" dirty="0" smtClean="0">
                <a:solidFill>
                  <a:schemeClr val="bg2"/>
                </a:solidFill>
              </a:rPr>
              <a:t>Feasibility Project is </a:t>
            </a:r>
            <a:r>
              <a:rPr lang="en-AU" sz="1200" b="1" dirty="0">
                <a:solidFill>
                  <a:schemeClr val="bg2"/>
                </a:solidFill>
              </a:rPr>
              <a:t>an innovative, </a:t>
            </a:r>
            <a:r>
              <a:rPr lang="en-AU" sz="1200" b="1" dirty="0" smtClean="0">
                <a:solidFill>
                  <a:schemeClr val="bg2"/>
                </a:solidFill>
              </a:rPr>
              <a:t>three-year</a:t>
            </a:r>
            <a:r>
              <a:rPr lang="en-AU" sz="1200" b="1" dirty="0">
                <a:solidFill>
                  <a:schemeClr val="bg2"/>
                </a:solidFill>
              </a:rPr>
              <a:t>, multi-stakeholder project</a:t>
            </a:r>
            <a:r>
              <a:rPr lang="en-AU" sz="1200" dirty="0"/>
              <a:t> that aims to undertake a detailed data-led microgrid feasibility for the town of Heyfield (Victoria), built on a platform of deep community engagement and capacity building. Over the three-year duration, the project will also develop the knowledge and tools to make it faster, easier, and cheaper for other regional communities to understand the microgrid proposition for their community. This project takes a novel approach to community microgrid feasibility by: </a:t>
            </a:r>
          </a:p>
          <a:p>
            <a:r>
              <a:rPr lang="en-AU" sz="1200" dirty="0"/>
              <a:t>• Using multi-data source platforms to calculate demand, flexibility and supply. </a:t>
            </a:r>
          </a:p>
          <a:p>
            <a:r>
              <a:rPr lang="en-AU" sz="1200" dirty="0"/>
              <a:t>• Undertaking deep community and stakeholder engagement. </a:t>
            </a:r>
          </a:p>
          <a:p>
            <a:r>
              <a:rPr lang="en-AU" sz="1200" dirty="0"/>
              <a:t>• Co-designing community-centric business models with enshrined benefits and consumer protections. </a:t>
            </a:r>
          </a:p>
          <a:p>
            <a:r>
              <a:rPr lang="en-AU" sz="1200" dirty="0"/>
              <a:t>• Wrapping technical, market, economic and </a:t>
            </a:r>
            <a:r>
              <a:rPr lang="en-AU" sz="1200" dirty="0" smtClean="0"/>
              <a:t>regulatory analysis </a:t>
            </a:r>
            <a:r>
              <a:rPr lang="en-AU" sz="1200" dirty="0"/>
              <a:t>into fit-for-purpose decision support tools. </a:t>
            </a:r>
          </a:p>
          <a:p>
            <a:r>
              <a:rPr lang="en-AU" sz="1200" dirty="0" smtClean="0"/>
              <a:t>A </a:t>
            </a:r>
            <a:r>
              <a:rPr lang="en-AU" sz="1200" dirty="0"/>
              <a:t>conceptual view of our project’s approach to developing a replicable process for a community-led and data-led microgrid feasibility is shown below: </a:t>
            </a:r>
          </a:p>
          <a:p>
            <a:pPr algn="just">
              <a:lnSpc>
                <a:spcPts val="1700"/>
              </a:lnSpc>
            </a:pPr>
            <a:r>
              <a:rPr lang="en-AU" sz="1200" dirty="0" err="1"/>
              <a:t>MyTown</a:t>
            </a:r>
            <a:r>
              <a:rPr lang="en-AU" sz="1200" dirty="0"/>
              <a:t> Microgrid will engage, involve and empower the local community to develop local energy systems and determining a viable path for a microgrid installation. This will provide benefits to the local community and also allow to develop a replicable model to be capitalised on for the whole Latrobe Valley region, as well as other edge of grid areas around the country.</a:t>
            </a:r>
          </a:p>
          <a:p>
            <a:endParaRPr lang="en-AU" sz="1200"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23</a:t>
            </a:fld>
            <a:endParaRPr lang="en-AU"/>
          </a:p>
        </p:txBody>
      </p:sp>
      <p:sp>
        <p:nvSpPr>
          <p:cNvPr id="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7" name="Picture 6"/>
          <p:cNvPicPr>
            <a:picLocks noChangeAspect="1"/>
          </p:cNvPicPr>
          <p:nvPr/>
        </p:nvPicPr>
        <p:blipFill>
          <a:blip r:embed="rId2"/>
          <a:stretch>
            <a:fillRect/>
          </a:stretch>
        </p:blipFill>
        <p:spPr>
          <a:xfrm>
            <a:off x="5635918" y="4102099"/>
            <a:ext cx="4516082" cy="2328019"/>
          </a:xfrm>
          <a:prstGeom prst="rect">
            <a:avLst/>
          </a:prstGeom>
        </p:spPr>
      </p:pic>
    </p:spTree>
    <p:extLst>
      <p:ext uri="{BB962C8B-B14F-4D97-AF65-F5344CB8AC3E}">
        <p14:creationId xmlns:p14="http://schemas.microsoft.com/office/powerpoint/2010/main" val="1211832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4012991"/>
              </p:ext>
            </p:extLst>
          </p:nvPr>
        </p:nvGraphicFramePr>
        <p:xfrm>
          <a:off x="540000" y="1648947"/>
          <a:ext cx="9371115" cy="5653979"/>
        </p:xfrm>
        <a:graphic>
          <a:graphicData uri="http://schemas.openxmlformats.org/drawingml/2006/table">
            <a:tbl>
              <a:tblPr firstRow="1" bandRow="1">
                <a:tableStyleId>{5940675A-B579-460E-94D1-54222C63F5DA}</a:tableStyleId>
              </a:tblPr>
              <a:tblGrid>
                <a:gridCol w="1920902">
                  <a:extLst>
                    <a:ext uri="{9D8B030D-6E8A-4147-A177-3AD203B41FA5}">
                      <a16:colId xmlns:a16="http://schemas.microsoft.com/office/drawing/2014/main" val="1849552000"/>
                    </a:ext>
                  </a:extLst>
                </a:gridCol>
                <a:gridCol w="2209289">
                  <a:extLst>
                    <a:ext uri="{9D8B030D-6E8A-4147-A177-3AD203B41FA5}">
                      <a16:colId xmlns:a16="http://schemas.microsoft.com/office/drawing/2014/main" val="1349755281"/>
                    </a:ext>
                  </a:extLst>
                </a:gridCol>
                <a:gridCol w="3064209">
                  <a:extLst>
                    <a:ext uri="{9D8B030D-6E8A-4147-A177-3AD203B41FA5}">
                      <a16:colId xmlns:a16="http://schemas.microsoft.com/office/drawing/2014/main" val="1545559326"/>
                    </a:ext>
                  </a:extLst>
                </a:gridCol>
                <a:gridCol w="2176715">
                  <a:extLst>
                    <a:ext uri="{9D8B030D-6E8A-4147-A177-3AD203B41FA5}">
                      <a16:colId xmlns:a16="http://schemas.microsoft.com/office/drawing/2014/main" val="3491630264"/>
                    </a:ext>
                  </a:extLst>
                </a:gridCol>
              </a:tblGrid>
              <a:tr h="588308">
                <a:tc>
                  <a:txBody>
                    <a:bodyPr/>
                    <a:lstStyle/>
                    <a:p>
                      <a:pPr algn="ctr"/>
                      <a:endParaRPr lang="en-AU" sz="1400" dirty="0">
                        <a:solidFill>
                          <a:schemeClr val="bg1"/>
                        </a:solidFill>
                        <a:latin typeface="Arial Narrow" panose="020B0606020202030204" pitchFamily="34" charset="0"/>
                      </a:endParaRPr>
                    </a:p>
                  </a:txBody>
                  <a:tcPr marL="40097" marR="40097" marT="20048" marB="20048" anchor="ctr">
                    <a:solidFill>
                      <a:schemeClr val="bg2"/>
                    </a:solidFill>
                  </a:tcPr>
                </a:tc>
                <a:tc>
                  <a:txBody>
                    <a:bodyPr/>
                    <a:lstStyle/>
                    <a:p>
                      <a:pPr algn="ctr"/>
                      <a:r>
                        <a:rPr lang="en-AU" sz="1600" dirty="0" smtClean="0">
                          <a:solidFill>
                            <a:schemeClr val="bg1"/>
                          </a:solidFill>
                          <a:latin typeface="Arial Narrow" panose="020B0606020202030204" pitchFamily="34" charset="0"/>
                        </a:rPr>
                        <a:t>Phase 1 </a:t>
                      </a:r>
                    </a:p>
                    <a:p>
                      <a:pPr algn="ctr"/>
                      <a:r>
                        <a:rPr lang="en-AU" sz="1100" dirty="0" smtClean="0">
                          <a:solidFill>
                            <a:schemeClr val="bg1"/>
                          </a:solidFill>
                          <a:latin typeface="Arial Narrow" panose="020B0606020202030204" pitchFamily="34" charset="0"/>
                        </a:rPr>
                        <a:t>Research, Community</a:t>
                      </a:r>
                      <a:r>
                        <a:rPr lang="en-AU" sz="1100" baseline="0" dirty="0" smtClean="0">
                          <a:solidFill>
                            <a:schemeClr val="bg1"/>
                          </a:solidFill>
                          <a:latin typeface="Arial Narrow" panose="020B0606020202030204" pitchFamily="34" charset="0"/>
                        </a:rPr>
                        <a:t> Characterisation, and Data Design</a:t>
                      </a:r>
                      <a:endParaRPr lang="en-AU" sz="1100" dirty="0">
                        <a:solidFill>
                          <a:schemeClr val="bg1"/>
                        </a:solidFill>
                        <a:latin typeface="Arial Narrow" panose="020B0606020202030204" pitchFamily="34" charset="0"/>
                      </a:endParaRPr>
                    </a:p>
                  </a:txBody>
                  <a:tcPr marL="40097" marR="40097" marT="20048" marB="20048">
                    <a:solidFill>
                      <a:schemeClr val="bg2"/>
                    </a:solidFill>
                  </a:tcPr>
                </a:tc>
                <a:tc>
                  <a:txBody>
                    <a:bodyPr/>
                    <a:lstStyle/>
                    <a:p>
                      <a:pPr algn="ctr"/>
                      <a:r>
                        <a:rPr lang="en-AU" sz="1600" dirty="0" smtClean="0">
                          <a:solidFill>
                            <a:schemeClr val="bg1"/>
                          </a:solidFill>
                          <a:latin typeface="Arial Narrow" panose="020B0606020202030204" pitchFamily="34" charset="0"/>
                        </a:rPr>
                        <a:t>Phase 2 </a:t>
                      </a:r>
                    </a:p>
                    <a:p>
                      <a:pPr algn="ctr"/>
                      <a:r>
                        <a:rPr lang="en-AU" sz="1100" baseline="0" dirty="0" smtClean="0">
                          <a:solidFill>
                            <a:schemeClr val="bg1"/>
                          </a:solidFill>
                          <a:latin typeface="Arial Narrow" panose="020B0606020202030204" pitchFamily="34" charset="0"/>
                        </a:rPr>
                        <a:t>Data analysis, Site assessment, and </a:t>
                      </a:r>
                      <a:r>
                        <a:rPr lang="en-AU" sz="1100" dirty="0" smtClean="0">
                          <a:solidFill>
                            <a:schemeClr val="bg1"/>
                          </a:solidFill>
                          <a:latin typeface="Arial Narrow" panose="020B0606020202030204" pitchFamily="34" charset="0"/>
                        </a:rPr>
                        <a:t>Business</a:t>
                      </a:r>
                      <a:r>
                        <a:rPr lang="en-AU" sz="1100" baseline="0" dirty="0" smtClean="0">
                          <a:solidFill>
                            <a:schemeClr val="bg1"/>
                          </a:solidFill>
                          <a:latin typeface="Arial Narrow" panose="020B0606020202030204" pitchFamily="34" charset="0"/>
                        </a:rPr>
                        <a:t> model co-design</a:t>
                      </a:r>
                      <a:endParaRPr lang="en-AU" sz="1100" dirty="0">
                        <a:solidFill>
                          <a:schemeClr val="bg1"/>
                        </a:solidFill>
                        <a:latin typeface="Arial Narrow" panose="020B0606020202030204" pitchFamily="34" charset="0"/>
                      </a:endParaRPr>
                    </a:p>
                  </a:txBody>
                  <a:tcPr marL="40097" marR="40097" marT="20048" marB="20048">
                    <a:solidFill>
                      <a:schemeClr val="bg2"/>
                    </a:solidFill>
                  </a:tcPr>
                </a:tc>
                <a:tc>
                  <a:txBody>
                    <a:bodyPr/>
                    <a:lstStyle/>
                    <a:p>
                      <a:pPr algn="ctr"/>
                      <a:r>
                        <a:rPr lang="en-AU" sz="1600" dirty="0" smtClean="0">
                          <a:solidFill>
                            <a:schemeClr val="bg1"/>
                          </a:solidFill>
                          <a:latin typeface="Arial Narrow" panose="020B0606020202030204" pitchFamily="34" charset="0"/>
                        </a:rPr>
                        <a:t>Phase 3 </a:t>
                      </a:r>
                    </a:p>
                    <a:p>
                      <a:pPr algn="ctr"/>
                      <a:r>
                        <a:rPr lang="en-AU" sz="1100" dirty="0" smtClean="0">
                          <a:solidFill>
                            <a:schemeClr val="bg1"/>
                          </a:solidFill>
                          <a:latin typeface="Arial Narrow" panose="020B0606020202030204" pitchFamily="34" charset="0"/>
                        </a:rPr>
                        <a:t>Business</a:t>
                      </a:r>
                      <a:r>
                        <a:rPr lang="en-AU" sz="1100" baseline="0" dirty="0" smtClean="0">
                          <a:solidFill>
                            <a:schemeClr val="bg1"/>
                          </a:solidFill>
                          <a:latin typeface="Arial Narrow" panose="020B0606020202030204" pitchFamily="34" charset="0"/>
                        </a:rPr>
                        <a:t> case development, Decision support, and Knowledge sharing</a:t>
                      </a:r>
                      <a:endParaRPr lang="en-AU" sz="1100" dirty="0">
                        <a:solidFill>
                          <a:schemeClr val="bg1"/>
                        </a:solidFill>
                        <a:latin typeface="Arial Narrow" panose="020B0606020202030204" pitchFamily="34" charset="0"/>
                      </a:endParaRPr>
                    </a:p>
                  </a:txBody>
                  <a:tcPr marL="40097" marR="40097" marT="20048" marB="20048">
                    <a:solidFill>
                      <a:schemeClr val="bg2"/>
                    </a:solidFill>
                  </a:tcPr>
                </a:tc>
                <a:extLst>
                  <a:ext uri="{0D108BD9-81ED-4DB2-BD59-A6C34878D82A}">
                    <a16:rowId xmlns:a16="http://schemas.microsoft.com/office/drawing/2014/main" val="4220735956"/>
                  </a:ext>
                </a:extLst>
              </a:tr>
              <a:tr h="2101542">
                <a:tc>
                  <a:txBody>
                    <a:bodyPr/>
                    <a:lstStyle/>
                    <a:p>
                      <a:pPr algn="ctr"/>
                      <a:r>
                        <a:rPr lang="en-AU" sz="1400" dirty="0" smtClean="0">
                          <a:solidFill>
                            <a:schemeClr val="tx1"/>
                          </a:solidFill>
                          <a:latin typeface="+mn-lt"/>
                        </a:rPr>
                        <a:t>Activities</a:t>
                      </a:r>
                      <a:endParaRPr lang="en-AU" sz="1400" dirty="0">
                        <a:solidFill>
                          <a:schemeClr val="tx1"/>
                        </a:solidFill>
                        <a:latin typeface="+mn-lt"/>
                      </a:endParaRPr>
                    </a:p>
                  </a:txBody>
                  <a:tcPr marL="40097" marR="40097" marT="20048" marB="20048" anchor="ctr">
                    <a:solidFill>
                      <a:schemeClr val="accent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schemeClr val="tx1"/>
                          </a:solidFill>
                          <a:effectLst/>
                          <a:uLnTx/>
                          <a:uFillTx/>
                          <a:latin typeface="+mn-lt"/>
                          <a:ea typeface="+mn-ea"/>
                          <a:cs typeface="+mn-cs"/>
                        </a:rPr>
                        <a:t>This is the initial project establishment and research phase, where the implementation of the community and stakeholder engagement plan begins, where the data and analytical frameworks are designed, where community visioning and goal setting takes place, and where initial energy options for the Heyfield microgrid are scoped.</a:t>
                      </a:r>
                      <a:endParaRPr lang="en-AU" dirty="0">
                        <a:solidFill>
                          <a:schemeClr val="tx1"/>
                        </a:solidFill>
                        <a:latin typeface="+mn-lt"/>
                      </a:endParaRPr>
                    </a:p>
                  </a:txBody>
                  <a:tcPr marL="40097" marR="40097" marT="20048" marB="20048">
                    <a:solidFill>
                      <a:schemeClr val="accent6"/>
                    </a:solidFill>
                  </a:tcPr>
                </a:tc>
                <a:tc>
                  <a:txBody>
                    <a:bodyPr/>
                    <a:lstStyle/>
                    <a:p>
                      <a:r>
                        <a:rPr lang="en-AU" sz="1100" dirty="0" smtClean="0">
                          <a:solidFill>
                            <a:schemeClr val="tx1"/>
                          </a:solidFill>
                          <a:latin typeface="+mn-lt"/>
                        </a:rPr>
                        <a:t>This represents the main technical and economic microgrid assessment phase, and where capacity in the community continues to be built through the engagement process. This phase also sees the deployment of the energy monitoring and control devices for data collection, and where the priority business models are co-designed. A beta version of the Decision Support Tool is also developed in this phase; one which will help other regional towns understand the options and indicative economic case for a microgrid for their own communities.</a:t>
                      </a:r>
                      <a:endParaRPr lang="en-AU" sz="1100" dirty="0">
                        <a:solidFill>
                          <a:schemeClr val="tx1"/>
                        </a:solidFill>
                        <a:latin typeface="+mn-lt"/>
                      </a:endParaRPr>
                    </a:p>
                  </a:txBody>
                  <a:tcPr marL="40097" marR="40097" marT="20048" marB="20048">
                    <a:solidFill>
                      <a:schemeClr val="accent6"/>
                    </a:solidFill>
                  </a:tcPr>
                </a:tc>
                <a:tc>
                  <a:txBody>
                    <a:bodyPr/>
                    <a:lstStyle/>
                    <a:p>
                      <a:r>
                        <a:rPr lang="en-AU" sz="1100" dirty="0" smtClean="0">
                          <a:solidFill>
                            <a:schemeClr val="tx1"/>
                          </a:solidFill>
                          <a:latin typeface="+mn-lt"/>
                        </a:rPr>
                        <a:t>This is the final phase in which the final business case is established, the decision support tools are finalised, the knowledge sharing materials are developed, and the project is evaluated for its ability to achieve on its objectives. A public closing event to celebrate the outcome of the project with the community marks the culmination of the </a:t>
                      </a:r>
                      <a:r>
                        <a:rPr lang="en-AU" sz="1100" dirty="0" err="1" smtClean="0">
                          <a:solidFill>
                            <a:schemeClr val="tx1"/>
                          </a:solidFill>
                          <a:latin typeface="+mn-lt"/>
                        </a:rPr>
                        <a:t>MyTown</a:t>
                      </a:r>
                      <a:r>
                        <a:rPr lang="en-AU" sz="1100" dirty="0" smtClean="0">
                          <a:solidFill>
                            <a:schemeClr val="tx1"/>
                          </a:solidFill>
                          <a:latin typeface="+mn-lt"/>
                        </a:rPr>
                        <a:t> Microgrid Feasibility Project.</a:t>
                      </a:r>
                    </a:p>
                  </a:txBody>
                  <a:tcPr marL="40097" marR="40097" marT="20048" marB="20048">
                    <a:solidFill>
                      <a:schemeClr val="accent6"/>
                    </a:solidFill>
                  </a:tcPr>
                </a:tc>
                <a:extLst>
                  <a:ext uri="{0D108BD9-81ED-4DB2-BD59-A6C34878D82A}">
                    <a16:rowId xmlns:a16="http://schemas.microsoft.com/office/drawing/2014/main" val="3220325927"/>
                  </a:ext>
                </a:extLst>
              </a:tr>
              <a:tr h="214569">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lang="en-AU" sz="1100" i="1" dirty="0" smtClean="0">
                          <a:latin typeface="+mn-lt"/>
                        </a:rPr>
                        <a:t>Timeline</a:t>
                      </a:r>
                      <a:endParaRPr lang="en-AU" sz="1100" i="1" dirty="0">
                        <a:latin typeface="+mn-lt"/>
                      </a:endParaRPr>
                    </a:p>
                  </a:txBody>
                  <a:tcPr marL="40097" marR="40097" marT="20048" marB="20048">
                    <a:solidFill>
                      <a:schemeClr val="accent3">
                        <a:lumMod val="40000"/>
                        <a:lumOff val="60000"/>
                      </a:schemeClr>
                    </a:solidFill>
                  </a:tcPr>
                </a:tc>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lang="en-AU" sz="1200" i="1" baseline="0" dirty="0" smtClean="0">
                          <a:solidFill>
                            <a:schemeClr val="tx1"/>
                          </a:solidFill>
                          <a:latin typeface="Arial Narrow" panose="020B0606020202030204" pitchFamily="34" charset="0"/>
                        </a:rPr>
                        <a:t>Months 1 to 12</a:t>
                      </a:r>
                    </a:p>
                  </a:txBody>
                  <a:tcPr marL="40097" marR="40097" marT="20048" marB="20048">
                    <a:solidFill>
                      <a:schemeClr val="accent3">
                        <a:lumMod val="40000"/>
                        <a:lumOff val="60000"/>
                      </a:schemeClr>
                    </a:solidFill>
                  </a:tcPr>
                </a:tc>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smtClean="0">
                          <a:ln>
                            <a:noFill/>
                          </a:ln>
                          <a:solidFill>
                            <a:srgbClr val="414042"/>
                          </a:solidFill>
                          <a:effectLst/>
                          <a:uLnTx/>
                          <a:uFillTx/>
                          <a:latin typeface="Arial Narrow" panose="020B0606020202030204" pitchFamily="34" charset="0"/>
                          <a:ea typeface="+mn-ea"/>
                          <a:cs typeface="+mn-cs"/>
                        </a:rPr>
                        <a:t>Months 13 to 24</a:t>
                      </a:r>
                    </a:p>
                  </a:txBody>
                  <a:tcPr marL="40097" marR="40097" marT="20048" marB="20048">
                    <a:solidFill>
                      <a:schemeClr val="accent3">
                        <a:lumMod val="40000"/>
                        <a:lumOff val="60000"/>
                      </a:schemeClr>
                    </a:solidFill>
                  </a:tcPr>
                </a:tc>
                <a:tc>
                  <a: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smtClean="0">
                          <a:ln>
                            <a:noFill/>
                          </a:ln>
                          <a:solidFill>
                            <a:srgbClr val="414042"/>
                          </a:solidFill>
                          <a:effectLst/>
                          <a:uLnTx/>
                          <a:uFillTx/>
                          <a:latin typeface="Arial Narrow" panose="020B0606020202030204" pitchFamily="34" charset="0"/>
                          <a:ea typeface="+mn-ea"/>
                          <a:cs typeface="+mn-cs"/>
                        </a:rPr>
                        <a:t>Months 24 to 36</a:t>
                      </a:r>
                    </a:p>
                  </a:txBody>
                  <a:tcPr marL="40097" marR="40097" marT="20048" marB="20048">
                    <a:solidFill>
                      <a:schemeClr val="accent3">
                        <a:lumMod val="40000"/>
                        <a:lumOff val="60000"/>
                      </a:schemeClr>
                    </a:solidFill>
                  </a:tcPr>
                </a:tc>
                <a:extLst>
                  <a:ext uri="{0D108BD9-81ED-4DB2-BD59-A6C34878D82A}">
                    <a16:rowId xmlns:a16="http://schemas.microsoft.com/office/drawing/2014/main" val="2662162900"/>
                  </a:ext>
                </a:extLst>
              </a:tr>
              <a:tr h="435317">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AU" sz="1100" dirty="0" smtClean="0">
                          <a:latin typeface="+mn-lt"/>
                        </a:rPr>
                        <a:t>Community</a:t>
                      </a:r>
                      <a:r>
                        <a:rPr lang="en-AU" sz="1100" baseline="0" dirty="0" smtClean="0">
                          <a:latin typeface="+mn-lt"/>
                        </a:rPr>
                        <a:t> &amp; Stakeholder engagement</a:t>
                      </a:r>
                      <a:endParaRPr lang="en-AU" sz="1100" dirty="0">
                        <a:latin typeface="+mn-lt"/>
                      </a:endParaRPr>
                    </a:p>
                  </a:txBody>
                  <a:tcPr marL="40097" marR="40097" marT="20048" marB="20048">
                    <a:solidFill>
                      <a:schemeClr val="tx2">
                        <a:lumMod val="20000"/>
                        <a:lumOff val="80000"/>
                      </a:schemeClr>
                    </a:solidFill>
                  </a:tcPr>
                </a:tc>
                <a:tc>
                  <a:txBody>
                    <a:bodyPr/>
                    <a:lstStyle/>
                    <a:p>
                      <a:pPr marL="285750" marR="0" lvl="0" indent="-285750" algn="l" defTabSz="1828709" rtl="0" eaLnBrk="1" fontAlgn="auto" latinLnBrk="0" hangingPunct="1">
                        <a:lnSpc>
                          <a:spcPct val="100000"/>
                        </a:lnSpc>
                        <a:spcBef>
                          <a:spcPts val="0"/>
                        </a:spcBef>
                        <a:spcAft>
                          <a:spcPts val="0"/>
                        </a:spcAft>
                        <a:buClrTx/>
                        <a:buSzTx/>
                        <a:buFontTx/>
                        <a:buChar char="-"/>
                        <a:tabLst/>
                        <a:defRPr/>
                      </a:pPr>
                      <a:endParaRPr lang="en-AU" sz="800" baseline="0" dirty="0" smtClean="0">
                        <a:solidFill>
                          <a:schemeClr val="tx1"/>
                        </a:solidFill>
                        <a:latin typeface="Arial Narrow" panose="020B0606020202030204" pitchFamily="34" charset="0"/>
                      </a:endParaRPr>
                    </a:p>
                  </a:txBody>
                  <a:tcPr marL="40097" marR="40097" marT="20048" marB="20048">
                    <a:solidFill>
                      <a:schemeClr val="bg1"/>
                    </a:solidFill>
                  </a:tcPr>
                </a:tc>
                <a:tc>
                  <a:txBody>
                    <a:bodyPr/>
                    <a:lstStyle/>
                    <a:p>
                      <a:pPr marL="285750" marR="0" lvl="0" indent="-285750" algn="l" defTabSz="1828709" rtl="0" eaLnBrk="1" fontAlgn="auto" latinLnBrk="0" hangingPunct="1">
                        <a:lnSpc>
                          <a:spcPct val="100000"/>
                        </a:lnSpc>
                        <a:spcBef>
                          <a:spcPts val="0"/>
                        </a:spcBef>
                        <a:spcAft>
                          <a:spcPts val="0"/>
                        </a:spcAft>
                        <a:buClrTx/>
                        <a:buSzTx/>
                        <a:buFontTx/>
                        <a:buChar char="-"/>
                        <a:tabLst/>
                        <a:defRPr/>
                      </a:pPr>
                      <a:endParaRPr lang="en-AU" sz="800" kern="1200" dirty="0" smtClean="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marR="0" lvl="0" indent="-285750" algn="l" defTabSz="1828709" rtl="0" eaLnBrk="1" fontAlgn="auto" latinLnBrk="0" hangingPunct="1">
                        <a:lnSpc>
                          <a:spcPct val="100000"/>
                        </a:lnSpc>
                        <a:spcBef>
                          <a:spcPts val="0"/>
                        </a:spcBef>
                        <a:spcAft>
                          <a:spcPts val="0"/>
                        </a:spcAft>
                        <a:buClrTx/>
                        <a:buSzTx/>
                        <a:buFontTx/>
                        <a:buChar char="-"/>
                        <a:tabLst/>
                        <a:defRP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extLst>
                  <a:ext uri="{0D108BD9-81ED-4DB2-BD59-A6C34878D82A}">
                    <a16:rowId xmlns:a16="http://schemas.microsoft.com/office/drawing/2014/main" val="74084757"/>
                  </a:ext>
                </a:extLst>
              </a:tr>
              <a:tr h="421274">
                <a:tc>
                  <a:txBody>
                    <a:bodyPr/>
                    <a:lstStyle/>
                    <a:p>
                      <a:r>
                        <a:rPr lang="en-AU" sz="1100" dirty="0" smtClean="0">
                          <a:latin typeface="+mn-lt"/>
                        </a:rPr>
                        <a:t>Data design, Collection, and Analysis</a:t>
                      </a:r>
                      <a:endParaRPr lang="en-AU" sz="1100" dirty="0">
                        <a:latin typeface="+mn-lt"/>
                      </a:endParaRPr>
                    </a:p>
                  </a:txBody>
                  <a:tcPr marL="40097" marR="40097" marT="20048" marB="20048">
                    <a:solidFill>
                      <a:schemeClr val="tx2">
                        <a:lumMod val="20000"/>
                        <a:lumOff val="80000"/>
                      </a:schemeClr>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smtClean="0">
                        <a:solidFill>
                          <a:schemeClr val="tx1"/>
                        </a:solidFill>
                        <a:latin typeface="Arial Narrow" panose="020B0606020202030204" pitchFamily="34" charset="0"/>
                        <a:ea typeface="+mn-ea"/>
                        <a:cs typeface="+mn-cs"/>
                      </a:endParaRPr>
                    </a:p>
                  </a:txBody>
                  <a:tcPr marL="40097" marR="40097" marT="20048" marB="20048">
                    <a:solidFill>
                      <a:schemeClr val="bg1"/>
                    </a:solidFill>
                  </a:tcPr>
                </a:tc>
                <a:extLst>
                  <a:ext uri="{0D108BD9-81ED-4DB2-BD59-A6C34878D82A}">
                    <a16:rowId xmlns:a16="http://schemas.microsoft.com/office/drawing/2014/main" val="3456555114"/>
                  </a:ext>
                </a:extLst>
              </a:tr>
              <a:tr h="421274">
                <a:tc>
                  <a:txBody>
                    <a:bodyPr/>
                    <a:lstStyle/>
                    <a:p>
                      <a:r>
                        <a:rPr lang="en-AU" sz="1100" dirty="0" smtClean="0">
                          <a:latin typeface="+mn-lt"/>
                        </a:rPr>
                        <a:t>Technical &amp; economic analysis</a:t>
                      </a:r>
                      <a:endParaRPr lang="en-AU" sz="1100" dirty="0">
                        <a:latin typeface="+mn-lt"/>
                      </a:endParaRPr>
                    </a:p>
                  </a:txBody>
                  <a:tcPr marL="40097" marR="40097" marT="20048" marB="20048">
                    <a:solidFill>
                      <a:schemeClr val="tx2">
                        <a:lumMod val="20000"/>
                        <a:lumOff val="80000"/>
                      </a:schemeClr>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smtClean="0">
                        <a:solidFill>
                          <a:schemeClr val="tx1"/>
                        </a:solidFill>
                        <a:latin typeface="Arial Narrow" panose="020B0606020202030204" pitchFamily="34" charset="0"/>
                        <a:ea typeface="+mn-ea"/>
                        <a:cs typeface="+mn-cs"/>
                      </a:endParaRPr>
                    </a:p>
                  </a:txBody>
                  <a:tcPr marL="40097" marR="40097" marT="20048" marB="20048">
                    <a:solidFill>
                      <a:schemeClr val="bg1"/>
                    </a:solidFill>
                  </a:tcPr>
                </a:tc>
                <a:extLst>
                  <a:ext uri="{0D108BD9-81ED-4DB2-BD59-A6C34878D82A}">
                    <a16:rowId xmlns:a16="http://schemas.microsoft.com/office/drawing/2014/main" val="3568257664"/>
                  </a:ext>
                </a:extLst>
              </a:tr>
              <a:tr h="421274">
                <a:tc>
                  <a:txBody>
                    <a:bodyPr/>
                    <a:lstStyle/>
                    <a:p>
                      <a:r>
                        <a:rPr lang="en-AU" sz="1100" dirty="0" smtClean="0">
                          <a:latin typeface="+mn-lt"/>
                        </a:rPr>
                        <a:t>Regulatory &amp;</a:t>
                      </a:r>
                      <a:r>
                        <a:rPr lang="en-AU" sz="1100" baseline="0" dirty="0" smtClean="0">
                          <a:latin typeface="+mn-lt"/>
                        </a:rPr>
                        <a:t> market assessment</a:t>
                      </a:r>
                      <a:endParaRPr lang="en-AU" sz="1100" dirty="0">
                        <a:latin typeface="+mn-lt"/>
                      </a:endParaRPr>
                    </a:p>
                  </a:txBody>
                  <a:tcPr marL="40097" marR="40097" marT="20048" marB="20048">
                    <a:solidFill>
                      <a:schemeClr val="tx2">
                        <a:lumMod val="20000"/>
                        <a:lumOff val="80000"/>
                      </a:schemeClr>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smtClean="0">
                        <a:solidFill>
                          <a:schemeClr val="tx1"/>
                        </a:solidFill>
                        <a:latin typeface="Arial Narrow" panose="020B0606020202030204" pitchFamily="34" charset="0"/>
                        <a:ea typeface="+mn-ea"/>
                        <a:cs typeface="+mn-cs"/>
                      </a:endParaRPr>
                    </a:p>
                  </a:txBody>
                  <a:tcPr marL="40097" marR="40097" marT="20048" marB="20048">
                    <a:solidFill>
                      <a:schemeClr val="bg1"/>
                    </a:solidFill>
                  </a:tcPr>
                </a:tc>
                <a:extLst>
                  <a:ext uri="{0D108BD9-81ED-4DB2-BD59-A6C34878D82A}">
                    <a16:rowId xmlns:a16="http://schemas.microsoft.com/office/drawing/2014/main" val="3965995657"/>
                  </a:ext>
                </a:extLst>
              </a:tr>
              <a:tr h="421274">
                <a:tc>
                  <a:txBody>
                    <a:bodyPr/>
                    <a:lstStyle/>
                    <a:p>
                      <a:r>
                        <a:rPr lang="en-AU" sz="1100" dirty="0" smtClean="0">
                          <a:latin typeface="+mn-lt"/>
                        </a:rPr>
                        <a:t>Business case analysis &amp; development</a:t>
                      </a:r>
                      <a:endParaRPr lang="en-AU" sz="1100" dirty="0">
                        <a:latin typeface="+mn-lt"/>
                      </a:endParaRPr>
                    </a:p>
                  </a:txBody>
                  <a:tcPr marL="40097" marR="40097" marT="20048" marB="20048">
                    <a:solidFill>
                      <a:schemeClr val="tx2">
                        <a:lumMod val="20000"/>
                        <a:lumOff val="80000"/>
                      </a:schemeClr>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smtClean="0">
                        <a:solidFill>
                          <a:schemeClr val="tx1"/>
                        </a:solidFill>
                        <a:latin typeface="Arial Narrow" panose="020B0606020202030204" pitchFamily="34" charset="0"/>
                        <a:ea typeface="+mn-ea"/>
                        <a:cs typeface="+mn-cs"/>
                      </a:endParaRPr>
                    </a:p>
                  </a:txBody>
                  <a:tcPr marL="40097" marR="40097" marT="20048" marB="20048">
                    <a:solidFill>
                      <a:schemeClr val="bg1"/>
                    </a:solidFill>
                  </a:tcPr>
                </a:tc>
                <a:extLst>
                  <a:ext uri="{0D108BD9-81ED-4DB2-BD59-A6C34878D82A}">
                    <a16:rowId xmlns:a16="http://schemas.microsoft.com/office/drawing/2014/main" val="1339344505"/>
                  </a:ext>
                </a:extLst>
              </a:tr>
              <a:tr h="589832">
                <a:tc>
                  <a:txBody>
                    <a:bodyPr/>
                    <a:lstStyle/>
                    <a:p>
                      <a:r>
                        <a:rPr lang="en-AU" sz="1100" dirty="0" smtClean="0">
                          <a:latin typeface="+mn-lt"/>
                        </a:rPr>
                        <a:t>Decision support tools, Evaluation, &amp; Knowledge sharing</a:t>
                      </a:r>
                      <a:endParaRPr lang="en-AU" sz="1100" dirty="0">
                        <a:latin typeface="+mn-lt"/>
                      </a:endParaRPr>
                    </a:p>
                  </a:txBody>
                  <a:tcPr marL="40097" marR="40097" marT="20048" marB="20048">
                    <a:solidFill>
                      <a:schemeClr val="tx2">
                        <a:lumMod val="20000"/>
                        <a:lumOff val="80000"/>
                      </a:schemeClr>
                    </a:solidFill>
                  </a:tcPr>
                </a:tc>
                <a:tc>
                  <a:txBody>
                    <a:bodyPr/>
                    <a:lstStyle/>
                    <a:p>
                      <a:pPr marL="285750" indent="-285750">
                        <a:buFontTx/>
                        <a:buChar char="-"/>
                      </a:pPr>
                      <a:endParaRPr lang="en-AU" sz="800" dirty="0" smtClean="0">
                        <a:solidFill>
                          <a:schemeClr val="tx1"/>
                        </a:solidFill>
                        <a:latin typeface="Arial Narrow" panose="020B0606020202030204" pitchFamily="34" charset="0"/>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tc>
                  <a:txBody>
                    <a:bodyPr/>
                    <a:lstStyle/>
                    <a:p>
                      <a:pPr marL="285750" indent="-285750" algn="l" defTabSz="1828709" rtl="0" eaLnBrk="1" latinLnBrk="0" hangingPunct="1">
                        <a:buFontTx/>
                        <a:buChar char="-"/>
                      </a:pPr>
                      <a:endParaRPr lang="en-AU" sz="800" kern="1200" dirty="0">
                        <a:solidFill>
                          <a:schemeClr val="tx1"/>
                        </a:solidFill>
                        <a:latin typeface="Arial Narrow" panose="020B0606020202030204" pitchFamily="34" charset="0"/>
                        <a:ea typeface="+mn-ea"/>
                        <a:cs typeface="+mn-cs"/>
                      </a:endParaRPr>
                    </a:p>
                  </a:txBody>
                  <a:tcPr marL="40097" marR="40097" marT="20048" marB="20048">
                    <a:solidFill>
                      <a:schemeClr val="bg1"/>
                    </a:solidFill>
                  </a:tcPr>
                </a:tc>
                <a:extLst>
                  <a:ext uri="{0D108BD9-81ED-4DB2-BD59-A6C34878D82A}">
                    <a16:rowId xmlns:a16="http://schemas.microsoft.com/office/drawing/2014/main" val="3737460706"/>
                  </a:ext>
                </a:extLst>
              </a:tr>
            </a:tbl>
          </a:graphicData>
        </a:graphic>
      </p:graphicFrame>
      <p:grpSp>
        <p:nvGrpSpPr>
          <p:cNvPr id="9" name="Group 8"/>
          <p:cNvGrpSpPr/>
          <p:nvPr/>
        </p:nvGrpSpPr>
        <p:grpSpPr>
          <a:xfrm>
            <a:off x="2459882" y="4712851"/>
            <a:ext cx="7451233" cy="2369145"/>
            <a:chOff x="3486632" y="3687989"/>
            <a:chExt cx="5806177" cy="2203446"/>
          </a:xfrm>
        </p:grpSpPr>
        <p:sp>
          <p:nvSpPr>
            <p:cNvPr id="5" name="Right Arrow 4"/>
            <p:cNvSpPr/>
            <p:nvPr/>
          </p:nvSpPr>
          <p:spPr>
            <a:xfrm>
              <a:off x="3486632" y="3687989"/>
              <a:ext cx="5786533" cy="212278"/>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sp>
          <p:nvSpPr>
            <p:cNvPr id="13" name="Right Arrow 12"/>
            <p:cNvSpPr/>
            <p:nvPr/>
          </p:nvSpPr>
          <p:spPr>
            <a:xfrm>
              <a:off x="4444962" y="4060312"/>
              <a:ext cx="3790981" cy="199409"/>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sp>
          <p:nvSpPr>
            <p:cNvPr id="14" name="Right Arrow 13"/>
            <p:cNvSpPr/>
            <p:nvPr/>
          </p:nvSpPr>
          <p:spPr>
            <a:xfrm>
              <a:off x="3506276" y="4885747"/>
              <a:ext cx="1935392" cy="212278"/>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sp>
          <p:nvSpPr>
            <p:cNvPr id="15" name="Right Arrow 14"/>
            <p:cNvSpPr/>
            <p:nvPr/>
          </p:nvSpPr>
          <p:spPr>
            <a:xfrm>
              <a:off x="7357417" y="4863300"/>
              <a:ext cx="1935392" cy="212278"/>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sp>
          <p:nvSpPr>
            <p:cNvPr id="16" name="Right Arrow 15"/>
            <p:cNvSpPr/>
            <p:nvPr/>
          </p:nvSpPr>
          <p:spPr>
            <a:xfrm>
              <a:off x="5441667" y="5306835"/>
              <a:ext cx="3831497" cy="212278"/>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sp>
          <p:nvSpPr>
            <p:cNvPr id="17" name="Right Arrow 16"/>
            <p:cNvSpPr/>
            <p:nvPr/>
          </p:nvSpPr>
          <p:spPr>
            <a:xfrm>
              <a:off x="5441667" y="5679157"/>
              <a:ext cx="3831497" cy="212278"/>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sp>
          <p:nvSpPr>
            <p:cNvPr id="18" name="Right Arrow 17"/>
            <p:cNvSpPr/>
            <p:nvPr/>
          </p:nvSpPr>
          <p:spPr>
            <a:xfrm>
              <a:off x="4444962" y="4480858"/>
              <a:ext cx="2912454" cy="196078"/>
            </a:xfrm>
            <a:prstGeom prst="rightArrow">
              <a:avLst/>
            </a:prstGeom>
            <a:solidFill>
              <a:srgbClr val="FF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889"/>
              <a:endParaRPr lang="en-AU" sz="1579">
                <a:solidFill>
                  <a:prstClr val="white"/>
                </a:solidFill>
                <a:latin typeface="Calibri" panose="020F0502020204030204"/>
              </a:endParaRPr>
            </a:p>
          </p:txBody>
        </p:sp>
      </p:grpSp>
      <p:sp>
        <p:nvSpPr>
          <p:cNvPr id="2" name="Title 1"/>
          <p:cNvSpPr>
            <a:spLocks noGrp="1"/>
          </p:cNvSpPr>
          <p:nvPr>
            <p:ph type="title"/>
          </p:nvPr>
        </p:nvSpPr>
        <p:spPr/>
        <p:txBody>
          <a:bodyPr>
            <a:normAutofit/>
          </a:bodyPr>
          <a:lstStyle/>
          <a:p>
            <a:r>
              <a:rPr lang="en-US" dirty="0" err="1"/>
              <a:t>MyTown</a:t>
            </a:r>
            <a:r>
              <a:rPr lang="en-US" dirty="0"/>
              <a:t> Microgrid Feasibility Project </a:t>
            </a:r>
            <a:endParaRPr lang="en-AU" dirty="0"/>
          </a:p>
        </p:txBody>
      </p:sp>
      <p:sp>
        <p:nvSpPr>
          <p:cNvPr id="19" name="Rectangle 18"/>
          <p:cNvSpPr/>
          <p:nvPr/>
        </p:nvSpPr>
        <p:spPr>
          <a:xfrm>
            <a:off x="409907" y="1109648"/>
            <a:ext cx="9631299" cy="461665"/>
          </a:xfrm>
          <a:prstGeom prst="rect">
            <a:avLst/>
          </a:prstGeom>
        </p:spPr>
        <p:txBody>
          <a:bodyPr wrap="square">
            <a:spAutoFit/>
          </a:bodyPr>
          <a:lstStyle/>
          <a:p>
            <a:r>
              <a:rPr lang="en-AU" sz="1200" dirty="0" smtClean="0">
                <a:solidFill>
                  <a:srgbClr val="414042"/>
                </a:solidFill>
              </a:rPr>
              <a:t>The Feasibility Project is </a:t>
            </a:r>
            <a:r>
              <a:rPr lang="en-AU" sz="1200" dirty="0">
                <a:solidFill>
                  <a:srgbClr val="414042"/>
                </a:solidFill>
              </a:rPr>
              <a:t>structured in three phases </a:t>
            </a:r>
            <a:r>
              <a:rPr lang="en-AU" sz="1200" dirty="0" smtClean="0">
                <a:solidFill>
                  <a:srgbClr val="414042"/>
                </a:solidFill>
              </a:rPr>
              <a:t>which </a:t>
            </a:r>
            <a:r>
              <a:rPr lang="en-AU" sz="1200" dirty="0">
                <a:solidFill>
                  <a:srgbClr val="414042"/>
                </a:solidFill>
              </a:rPr>
              <a:t>will include community engagement, technical, financial and legal work streams. </a:t>
            </a:r>
            <a:endParaRPr lang="en-AU" sz="1200" dirty="0" smtClean="0">
              <a:solidFill>
                <a:srgbClr val="414042"/>
              </a:solidFill>
            </a:endParaRPr>
          </a:p>
          <a:p>
            <a:r>
              <a:rPr lang="en-AU" sz="1200" dirty="0" smtClean="0">
                <a:solidFill>
                  <a:srgbClr val="414042"/>
                </a:solidFill>
              </a:rPr>
              <a:t>The project is expected to run over three years, starting in the </a:t>
            </a:r>
            <a:r>
              <a:rPr lang="en-AU" sz="1200" b="1" dirty="0" smtClean="0">
                <a:solidFill>
                  <a:schemeClr val="bg2"/>
                </a:solidFill>
              </a:rPr>
              <a:t>second half of 2020 and running until July 2023.</a:t>
            </a:r>
            <a:endParaRPr lang="en-AU" b="1" dirty="0">
              <a:solidFill>
                <a:schemeClr val="bg2"/>
              </a:solidFill>
            </a:endParaRPr>
          </a:p>
        </p:txBody>
      </p:sp>
    </p:spTree>
    <p:extLst>
      <p:ext uri="{BB962C8B-B14F-4D97-AF65-F5344CB8AC3E}">
        <p14:creationId xmlns:p14="http://schemas.microsoft.com/office/powerpoint/2010/main" val="3795637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grass, fence, tree&#10;&#10;Description automatically generated">
            <a:extLst>
              <a:ext uri="{FF2B5EF4-FFF2-40B4-BE49-F238E27FC236}">
                <a16:creationId xmlns:a16="http://schemas.microsoft.com/office/drawing/2014/main" id="{DC527FA8-6BF7-4705-93ED-4CE7F8F1C80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 r="7"/>
          <a:stretch>
            <a:fillRect/>
          </a:stretch>
        </p:blipFill>
        <p:spPr>
          <a:xfrm>
            <a:off x="0" y="0"/>
            <a:ext cx="10691813" cy="7560000"/>
          </a:xfrm>
        </p:spPr>
      </p:pic>
      <p:sp>
        <p:nvSpPr>
          <p:cNvPr id="6" name="Rectangle 5">
            <a:extLst>
              <a:ext uri="{FF2B5EF4-FFF2-40B4-BE49-F238E27FC236}">
                <a16:creationId xmlns:a16="http://schemas.microsoft.com/office/drawing/2014/main" id="{2BAD014B-82EF-4B9D-BD6B-EC7868BD2AED}"/>
              </a:ext>
            </a:extLst>
          </p:cNvPr>
          <p:cNvSpPr/>
          <p:nvPr/>
        </p:nvSpPr>
        <p:spPr>
          <a:xfrm rot="16200000">
            <a:off x="3187454" y="50552"/>
            <a:ext cx="4316908" cy="10691814"/>
          </a:xfrm>
          <a:prstGeom prst="rect">
            <a:avLst/>
          </a:prstGeom>
          <a:gradFill flip="none" rotWithShape="1">
            <a:gsLst>
              <a:gs pos="37000">
                <a:srgbClr val="001945">
                  <a:alpha val="60000"/>
                </a:srgbClr>
              </a:gs>
              <a:gs pos="100000">
                <a:srgbClr val="001945">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2">
            <a:extLst>
              <a:ext uri="{FF2B5EF4-FFF2-40B4-BE49-F238E27FC236}">
                <a16:creationId xmlns:a16="http://schemas.microsoft.com/office/drawing/2014/main" id="{C412FA5F-7CD7-40D3-8DC0-E6207B5D1F0A}"/>
              </a:ext>
            </a:extLst>
          </p:cNvPr>
          <p:cNvSpPr>
            <a:spLocks noGrp="1"/>
          </p:cNvSpPr>
          <p:nvPr>
            <p:ph type="title"/>
          </p:nvPr>
        </p:nvSpPr>
        <p:spPr>
          <a:xfrm>
            <a:off x="946800" y="4171950"/>
            <a:ext cx="8845200" cy="2401650"/>
          </a:xfrm>
        </p:spPr>
        <p:txBody>
          <a:bodyPr/>
          <a:lstStyle/>
          <a:p>
            <a:r>
              <a:rPr lang="en-AU" dirty="0" smtClean="0"/>
              <a:t>High </a:t>
            </a:r>
            <a:r>
              <a:rPr lang="en-AU" dirty="0"/>
              <a:t>level of volunteerism, being familiar with the sustainability work of the HCRC and because the participants consistently reported that Heyfield had a strong community spirit</a:t>
            </a:r>
          </a:p>
        </p:txBody>
      </p:sp>
      <p:pic>
        <p:nvPicPr>
          <p:cNvPr id="7" name="Picture 6" descr="A close up of a logo&#10;&#10;Description automatically generated">
            <a:extLst>
              <a:ext uri="{FF2B5EF4-FFF2-40B4-BE49-F238E27FC236}">
                <a16:creationId xmlns:a16="http://schemas.microsoft.com/office/drawing/2014/main" id="{244D2B6E-CEA5-4D71-8729-B0D095035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48" y="3071974"/>
            <a:ext cx="1025880" cy="865586"/>
          </a:xfrm>
          <a:prstGeom prst="rect">
            <a:avLst/>
          </a:prstGeom>
        </p:spPr>
      </p:pic>
      <p:sp>
        <p:nvSpPr>
          <p:cNvPr id="8" name="Title 2">
            <a:extLst>
              <a:ext uri="{FF2B5EF4-FFF2-40B4-BE49-F238E27FC236}">
                <a16:creationId xmlns:a16="http://schemas.microsoft.com/office/drawing/2014/main" id="{C412FA5F-7CD7-40D3-8DC0-E6207B5D1F0A}"/>
              </a:ext>
            </a:extLst>
          </p:cNvPr>
          <p:cNvSpPr txBox="1">
            <a:spLocks/>
          </p:cNvSpPr>
          <p:nvPr/>
        </p:nvSpPr>
        <p:spPr>
          <a:xfrm>
            <a:off x="923306" y="656069"/>
            <a:ext cx="8845200" cy="704328"/>
          </a:xfrm>
          <a:prstGeom prst="rect">
            <a:avLst/>
          </a:prstGeom>
        </p:spPr>
        <p:txBody>
          <a:bodyPr vert="horz" lIns="0" tIns="0" rIns="0" bIns="0" rtlCol="0" anchor="t" anchorCtr="0">
            <a:normAutofit/>
          </a:bodyPr>
          <a:lstStyle>
            <a:lvl1pPr algn="l" defTabSz="1007943" rtl="0" eaLnBrk="1" latinLnBrk="0" hangingPunct="1">
              <a:lnSpc>
                <a:spcPct val="90000"/>
              </a:lnSpc>
              <a:spcBef>
                <a:spcPct val="0"/>
              </a:spcBef>
              <a:buNone/>
              <a:defRPr sz="3400" b="1" kern="1200">
                <a:solidFill>
                  <a:schemeClr val="bg1"/>
                </a:solidFill>
                <a:latin typeface="+mj-lt"/>
                <a:ea typeface="+mj-ea"/>
                <a:cs typeface="+mj-cs"/>
              </a:defRPr>
            </a:lvl1pPr>
          </a:lstStyle>
          <a:p>
            <a:r>
              <a:rPr lang="en-AU" sz="2800" dirty="0" smtClean="0"/>
              <a:t>Why is Heyfield ideal for a local microgrid project?</a:t>
            </a:r>
            <a:endParaRPr lang="en-AU" sz="2800" dirty="0"/>
          </a:p>
        </p:txBody>
      </p:sp>
      <p:pic>
        <p:nvPicPr>
          <p:cNvPr id="9" name="Picture 8" descr="A close up of a logo&#10;&#10;Description automatically generated">
            <a:extLst>
              <a:ext uri="{FF2B5EF4-FFF2-40B4-BE49-F238E27FC236}">
                <a16:creationId xmlns:a16="http://schemas.microsoft.com/office/drawing/2014/main" id="{244D2B6E-CEA5-4D71-8729-B0D095035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380" y="6198670"/>
            <a:ext cx="1025880" cy="865586"/>
          </a:xfrm>
          <a:prstGeom prst="rect">
            <a:avLst/>
          </a:prstGeom>
        </p:spPr>
      </p:pic>
    </p:spTree>
    <p:extLst>
      <p:ext uri="{BB962C8B-B14F-4D97-AF65-F5344CB8AC3E}">
        <p14:creationId xmlns:p14="http://schemas.microsoft.com/office/powerpoint/2010/main" val="288205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F69D161-1C6E-714D-99D5-72E4BD9091DB}"/>
              </a:ext>
            </a:extLst>
          </p:cNvPr>
          <p:cNvSpPr>
            <a:spLocks noGrp="1"/>
          </p:cNvSpPr>
          <p:nvPr>
            <p:ph type="title"/>
          </p:nvPr>
        </p:nvSpPr>
        <p:spPr/>
        <p:txBody>
          <a:bodyPr/>
          <a:lstStyle/>
          <a:p>
            <a:r>
              <a:rPr lang="en-US" dirty="0" smtClean="0"/>
              <a:t>4.1 Stakeholder Mapping</a:t>
            </a:r>
            <a:endParaRPr lang="en-AU" dirty="0"/>
          </a:p>
        </p:txBody>
      </p:sp>
      <p:sp>
        <p:nvSpPr>
          <p:cNvPr id="11" name="Slide Number Placeholder 10">
            <a:extLst>
              <a:ext uri="{FF2B5EF4-FFF2-40B4-BE49-F238E27FC236}">
                <a16:creationId xmlns:a16="http://schemas.microsoft.com/office/drawing/2014/main" id="{B8A64144-4584-4F50-B609-1E1BC9D8FDCF}"/>
              </a:ext>
            </a:extLst>
          </p:cNvPr>
          <p:cNvSpPr>
            <a:spLocks noGrp="1"/>
          </p:cNvSpPr>
          <p:nvPr>
            <p:ph type="sldNum" sz="quarter" idx="12"/>
          </p:nvPr>
        </p:nvSpPr>
        <p:spPr/>
        <p:txBody>
          <a:bodyPr/>
          <a:lstStyle/>
          <a:p>
            <a:fld id="{0A27FA32-C0E3-4FDB-B8B0-DA46B61DD1DE}" type="slidenum">
              <a:rPr lang="en-AU" smtClean="0"/>
              <a:pPr/>
              <a:t>26</a:t>
            </a:fld>
            <a:endParaRPr lang="en-AU"/>
          </a:p>
        </p:txBody>
      </p:sp>
      <p:sp>
        <p:nvSpPr>
          <p:cNvPr id="25"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2" name="Rectangle 1"/>
          <p:cNvSpPr/>
          <p:nvPr/>
        </p:nvSpPr>
        <p:spPr>
          <a:xfrm>
            <a:off x="476250" y="1168401"/>
            <a:ext cx="9694862" cy="830997"/>
          </a:xfrm>
          <a:prstGeom prst="rect">
            <a:avLst/>
          </a:prstGeom>
        </p:spPr>
        <p:txBody>
          <a:bodyPr wrap="square">
            <a:spAutoFit/>
          </a:bodyPr>
          <a:lstStyle/>
          <a:p>
            <a:r>
              <a:rPr lang="en-AU" sz="1200" dirty="0">
                <a:solidFill>
                  <a:srgbClr val="000000"/>
                </a:solidFill>
                <a:latin typeface="Arial" panose="020B0604020202020204" pitchFamily="34" charset="0"/>
              </a:rPr>
              <a:t>An initial </a:t>
            </a:r>
            <a:r>
              <a:rPr lang="en-AU" sz="1200" dirty="0" smtClean="0">
                <a:solidFill>
                  <a:srgbClr val="000000"/>
                </a:solidFill>
                <a:latin typeface="Arial" panose="020B0604020202020204" pitchFamily="34" charset="0"/>
              </a:rPr>
              <a:t>assessment </a:t>
            </a:r>
            <a:r>
              <a:rPr lang="en-AU" sz="1200" dirty="0">
                <a:solidFill>
                  <a:srgbClr val="000000"/>
                </a:solidFill>
                <a:latin typeface="Arial" panose="020B0604020202020204" pitchFamily="34" charset="0"/>
              </a:rPr>
              <a:t>of key stakeholder groups has been conducted </a:t>
            </a:r>
            <a:r>
              <a:rPr lang="en-AU" sz="1200" dirty="0" smtClean="0">
                <a:solidFill>
                  <a:srgbClr val="000000"/>
                </a:solidFill>
                <a:latin typeface="Arial" panose="020B0604020202020204" pitchFamily="34" charset="0"/>
              </a:rPr>
              <a:t>through desktop research and interviews with key community members. The stakeholder mapping is to </a:t>
            </a:r>
            <a:r>
              <a:rPr lang="en-AU" sz="1200" dirty="0">
                <a:solidFill>
                  <a:srgbClr val="000000"/>
                </a:solidFill>
                <a:latin typeface="Arial" panose="020B0604020202020204" pitchFamily="34" charset="0"/>
              </a:rPr>
              <a:t>ensure that community members who are interested in or possibly impacted by the project are identified early. Table </a:t>
            </a:r>
            <a:r>
              <a:rPr lang="en-AU" sz="1200" dirty="0" smtClean="0">
                <a:solidFill>
                  <a:srgbClr val="000000"/>
                </a:solidFill>
                <a:latin typeface="Arial" panose="020B0604020202020204" pitchFamily="34" charset="0"/>
              </a:rPr>
              <a:t>below outlines </a:t>
            </a:r>
            <a:r>
              <a:rPr lang="en-AU" sz="1200" dirty="0">
                <a:solidFill>
                  <a:srgbClr val="000000"/>
                </a:solidFill>
                <a:latin typeface="Arial" panose="020B0604020202020204" pitchFamily="34" charset="0"/>
              </a:rPr>
              <a:t>the identified stakeholder groups so far. The stakeholder group table will be updated as the project proceeds and the community provide feedback on its completeness. </a:t>
            </a:r>
            <a:endParaRPr lang="en-AU" sz="1200" dirty="0"/>
          </a:p>
        </p:txBody>
      </p:sp>
      <p:graphicFrame>
        <p:nvGraphicFramePr>
          <p:cNvPr id="3" name="Table 2"/>
          <p:cNvGraphicFramePr>
            <a:graphicFrameLocks noGrp="1"/>
          </p:cNvGraphicFramePr>
          <p:nvPr>
            <p:extLst>
              <p:ext uri="{D42A27DB-BD31-4B8C-83A1-F6EECF244321}">
                <p14:modId xmlns:p14="http://schemas.microsoft.com/office/powerpoint/2010/main" val="329022258"/>
              </p:ext>
            </p:extLst>
          </p:nvPr>
        </p:nvGraphicFramePr>
        <p:xfrm>
          <a:off x="540001" y="2028299"/>
          <a:ext cx="8055359" cy="5413026"/>
        </p:xfrm>
        <a:graphic>
          <a:graphicData uri="http://schemas.openxmlformats.org/drawingml/2006/table">
            <a:tbl>
              <a:tblPr firstRow="1" bandRow="1">
                <a:tableStyleId>{5C22544A-7EE6-4342-B048-85BDC9FD1C3A}</a:tableStyleId>
              </a:tblPr>
              <a:tblGrid>
                <a:gridCol w="2975712">
                  <a:extLst>
                    <a:ext uri="{9D8B030D-6E8A-4147-A177-3AD203B41FA5}">
                      <a16:colId xmlns:a16="http://schemas.microsoft.com/office/drawing/2014/main" val="1133876603"/>
                    </a:ext>
                  </a:extLst>
                </a:gridCol>
                <a:gridCol w="5079647">
                  <a:extLst>
                    <a:ext uri="{9D8B030D-6E8A-4147-A177-3AD203B41FA5}">
                      <a16:colId xmlns:a16="http://schemas.microsoft.com/office/drawing/2014/main" val="3265838170"/>
                    </a:ext>
                  </a:extLst>
                </a:gridCol>
              </a:tblGrid>
              <a:tr h="340456">
                <a:tc>
                  <a:txBody>
                    <a:bodyPr/>
                    <a:lstStyle/>
                    <a:p>
                      <a:r>
                        <a:rPr lang="en-AU" sz="1400" dirty="0" smtClean="0"/>
                        <a:t>Stakeholder</a:t>
                      </a:r>
                      <a:r>
                        <a:rPr lang="en-AU" sz="1400" baseline="0" dirty="0" smtClean="0"/>
                        <a:t> Group</a:t>
                      </a:r>
                      <a:endParaRPr lang="en-AU" sz="1400" dirty="0"/>
                    </a:p>
                  </a:txBody>
                  <a:tcPr/>
                </a:tc>
                <a:tc>
                  <a:txBody>
                    <a:bodyPr/>
                    <a:lstStyle/>
                    <a:p>
                      <a:r>
                        <a:rPr lang="en-AU" sz="1400" dirty="0" smtClean="0"/>
                        <a:t>Description</a:t>
                      </a:r>
                      <a:endParaRPr lang="en-AU" sz="1400" dirty="0"/>
                    </a:p>
                  </a:txBody>
                  <a:tcPr/>
                </a:tc>
                <a:extLst>
                  <a:ext uri="{0D108BD9-81ED-4DB2-BD59-A6C34878D82A}">
                    <a16:rowId xmlns:a16="http://schemas.microsoft.com/office/drawing/2014/main" val="3603042226"/>
                  </a:ext>
                </a:extLst>
              </a:tr>
              <a:tr h="268131">
                <a:tc>
                  <a:txBody>
                    <a:bodyPr/>
                    <a:lstStyle/>
                    <a:p>
                      <a:pPr>
                        <a:lnSpc>
                          <a:spcPct val="100000"/>
                        </a:lnSpc>
                        <a:spcBef>
                          <a:spcPts val="0"/>
                        </a:spcBef>
                        <a:spcAft>
                          <a:spcPts val="0"/>
                        </a:spcAft>
                      </a:pPr>
                      <a:r>
                        <a:rPr lang="en-AU" sz="1100" dirty="0" smtClean="0"/>
                        <a:t>Heyfield</a:t>
                      </a:r>
                      <a:r>
                        <a:rPr lang="en-AU" sz="1100" baseline="0" dirty="0" smtClean="0"/>
                        <a:t> Community Resource Centre </a:t>
                      </a:r>
                      <a:endParaRPr lang="en-AU" sz="1100" dirty="0"/>
                    </a:p>
                  </a:txBody>
                  <a:tcPr/>
                </a:tc>
                <a:tc>
                  <a:txBody>
                    <a:bodyPr/>
                    <a:lstStyle/>
                    <a:p>
                      <a:pPr>
                        <a:lnSpc>
                          <a:spcPct val="100000"/>
                        </a:lnSpc>
                        <a:spcBef>
                          <a:spcPts val="0"/>
                        </a:spcBef>
                        <a:spcAft>
                          <a:spcPts val="0"/>
                        </a:spcAft>
                      </a:pPr>
                      <a:r>
                        <a:rPr lang="en-AU" sz="1100" dirty="0" smtClean="0"/>
                        <a:t>Julie Bryer, Caroline</a:t>
                      </a:r>
                      <a:r>
                        <a:rPr lang="en-AU" sz="1100" baseline="0" dirty="0" smtClean="0"/>
                        <a:t> Trevorrow, Amanda Goodge</a:t>
                      </a:r>
                      <a:endParaRPr lang="en-AU" sz="1100" dirty="0"/>
                    </a:p>
                  </a:txBody>
                  <a:tcPr/>
                </a:tc>
                <a:extLst>
                  <a:ext uri="{0D108BD9-81ED-4DB2-BD59-A6C34878D82A}">
                    <a16:rowId xmlns:a16="http://schemas.microsoft.com/office/drawing/2014/main" val="2067544679"/>
                  </a:ext>
                </a:extLst>
              </a:tr>
              <a:tr h="1829602">
                <a:tc>
                  <a:txBody>
                    <a:bodyPr/>
                    <a:lstStyle/>
                    <a:p>
                      <a:pPr>
                        <a:lnSpc>
                          <a:spcPct val="100000"/>
                        </a:lnSpc>
                        <a:spcBef>
                          <a:spcPts val="0"/>
                        </a:spcBef>
                        <a:spcAft>
                          <a:spcPts val="0"/>
                        </a:spcAft>
                      </a:pPr>
                      <a:r>
                        <a:rPr lang="en-AU" sz="1100" dirty="0" smtClean="0"/>
                        <a:t>Local Business </a:t>
                      </a:r>
                      <a:endParaRPr lang="en-AU" sz="1100" dirty="0"/>
                    </a:p>
                  </a:txBody>
                  <a:tcPr/>
                </a:tc>
                <a:tc>
                  <a:txBody>
                    <a:bodyPr/>
                    <a:lstStyle/>
                    <a:p>
                      <a:pPr>
                        <a:lnSpc>
                          <a:spcPct val="100000"/>
                        </a:lnSpc>
                        <a:spcBef>
                          <a:spcPts val="0"/>
                        </a:spcBef>
                        <a:spcAft>
                          <a:spcPts val="0"/>
                        </a:spcAft>
                      </a:pPr>
                      <a:r>
                        <a:rPr lang="en-AU" sz="1100" dirty="0" smtClean="0"/>
                        <a:t>Australian Sustainable Hardwood (ASH) </a:t>
                      </a:r>
                    </a:p>
                    <a:p>
                      <a:pPr>
                        <a:lnSpc>
                          <a:spcPct val="100000"/>
                        </a:lnSpc>
                        <a:spcBef>
                          <a:spcPts val="0"/>
                        </a:spcBef>
                        <a:spcAft>
                          <a:spcPts val="0"/>
                        </a:spcAft>
                      </a:pPr>
                      <a:r>
                        <a:rPr lang="en-AU" sz="1100" dirty="0" smtClean="0"/>
                        <a:t>IGA  </a:t>
                      </a:r>
                    </a:p>
                    <a:p>
                      <a:pPr>
                        <a:lnSpc>
                          <a:spcPct val="100000"/>
                        </a:lnSpc>
                        <a:spcBef>
                          <a:spcPts val="0"/>
                        </a:spcBef>
                        <a:spcAft>
                          <a:spcPts val="0"/>
                        </a:spcAft>
                      </a:pPr>
                      <a:r>
                        <a:rPr lang="en-AU" sz="1100" dirty="0" smtClean="0"/>
                        <a:t>Bakery</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Timberline General Store Mobil</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err="1" smtClean="0"/>
                        <a:t>Supa</a:t>
                      </a:r>
                      <a:r>
                        <a:rPr lang="en-AU" sz="1100" dirty="0" smtClean="0"/>
                        <a:t> Truss</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Thomson Valley Service Centre</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Local Electricians</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Local</a:t>
                      </a:r>
                      <a:r>
                        <a:rPr lang="en-AU" sz="1100" baseline="0" dirty="0" smtClean="0"/>
                        <a:t> Solar Installers – Ian Martin</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baseline="0" dirty="0" smtClean="0"/>
                        <a:t>Farmers – Agriculture Industry Group(s)</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Valley Fire &amp; Security</a:t>
                      </a:r>
                    </a:p>
                  </a:txBody>
                  <a:tcPr/>
                </a:tc>
                <a:extLst>
                  <a:ext uri="{0D108BD9-81ED-4DB2-BD59-A6C34878D82A}">
                    <a16:rowId xmlns:a16="http://schemas.microsoft.com/office/drawing/2014/main" val="4004968444"/>
                  </a:ext>
                </a:extLst>
              </a:tr>
              <a:tr h="280997">
                <a:tc>
                  <a:txBody>
                    <a:bodyPr/>
                    <a:lstStyle/>
                    <a:p>
                      <a:pPr>
                        <a:lnSpc>
                          <a:spcPct val="100000"/>
                        </a:lnSpc>
                        <a:spcBef>
                          <a:spcPts val="0"/>
                        </a:spcBef>
                        <a:spcAft>
                          <a:spcPts val="0"/>
                        </a:spcAft>
                      </a:pPr>
                      <a:r>
                        <a:rPr lang="en-AU" sz="1100" dirty="0" smtClean="0"/>
                        <a:t>Schools, TAFEs</a:t>
                      </a:r>
                      <a:endParaRPr lang="en-AU" sz="1100" dirty="0"/>
                    </a:p>
                  </a:txBody>
                  <a:tcPr/>
                </a:tc>
                <a:tc>
                  <a:txBody>
                    <a:bodyPr/>
                    <a:lstStyle/>
                    <a:p>
                      <a:pPr>
                        <a:lnSpc>
                          <a:spcPct val="100000"/>
                        </a:lnSpc>
                        <a:spcBef>
                          <a:spcPts val="0"/>
                        </a:spcBef>
                        <a:spcAft>
                          <a:spcPts val="0"/>
                        </a:spcAft>
                      </a:pPr>
                      <a:r>
                        <a:rPr lang="en-AU" sz="1100" dirty="0" smtClean="0"/>
                        <a:t>St.</a:t>
                      </a:r>
                      <a:r>
                        <a:rPr lang="en-AU" sz="1100" baseline="0" dirty="0" smtClean="0"/>
                        <a:t> Michael’s Primary School; </a:t>
                      </a:r>
                      <a:r>
                        <a:rPr lang="en-AU" sz="1100" dirty="0" smtClean="0"/>
                        <a:t>Heyfield Primary</a:t>
                      </a:r>
                      <a:r>
                        <a:rPr lang="en-AU" sz="1100" baseline="0" dirty="0" smtClean="0"/>
                        <a:t> School</a:t>
                      </a:r>
                      <a:endParaRPr lang="en-AU" sz="1100" dirty="0"/>
                    </a:p>
                  </a:txBody>
                  <a:tcPr/>
                </a:tc>
                <a:extLst>
                  <a:ext uri="{0D108BD9-81ED-4DB2-BD59-A6C34878D82A}">
                    <a16:rowId xmlns:a16="http://schemas.microsoft.com/office/drawing/2014/main" val="3169179595"/>
                  </a:ext>
                </a:extLst>
              </a:tr>
              <a:tr h="268131">
                <a:tc>
                  <a:txBody>
                    <a:bodyPr/>
                    <a:lstStyle/>
                    <a:p>
                      <a:pPr>
                        <a:lnSpc>
                          <a:spcPct val="100000"/>
                        </a:lnSpc>
                        <a:spcBef>
                          <a:spcPts val="0"/>
                        </a:spcBef>
                        <a:spcAft>
                          <a:spcPts val="0"/>
                        </a:spcAft>
                      </a:pPr>
                      <a:r>
                        <a:rPr lang="en-AU" sz="1100" dirty="0" smtClean="0"/>
                        <a:t>Hospital</a:t>
                      </a:r>
                      <a:endParaRPr lang="en-AU" sz="1100" dirty="0"/>
                    </a:p>
                  </a:txBody>
                  <a:tcPr/>
                </a:tc>
                <a:tc>
                  <a:txBody>
                    <a:bodyPr/>
                    <a:lstStyle/>
                    <a:p>
                      <a:pPr>
                        <a:lnSpc>
                          <a:spcPct val="100000"/>
                        </a:lnSpc>
                        <a:spcBef>
                          <a:spcPts val="0"/>
                        </a:spcBef>
                        <a:spcAft>
                          <a:spcPts val="0"/>
                        </a:spcAft>
                      </a:pPr>
                      <a:r>
                        <a:rPr lang="en-AU" sz="1100" dirty="0" smtClean="0"/>
                        <a:t>Heyfield Hospital</a:t>
                      </a:r>
                      <a:endParaRPr lang="en-AU" sz="1100" dirty="0"/>
                    </a:p>
                  </a:txBody>
                  <a:tcPr/>
                </a:tc>
                <a:extLst>
                  <a:ext uri="{0D108BD9-81ED-4DB2-BD59-A6C34878D82A}">
                    <a16:rowId xmlns:a16="http://schemas.microsoft.com/office/drawing/2014/main" val="2538752845"/>
                  </a:ext>
                </a:extLst>
              </a:tr>
              <a:tr h="788622">
                <a:tc>
                  <a:txBody>
                    <a:bodyPr/>
                    <a:lstStyle/>
                    <a:p>
                      <a:pPr>
                        <a:lnSpc>
                          <a:spcPct val="100000"/>
                        </a:lnSpc>
                        <a:spcBef>
                          <a:spcPts val="0"/>
                        </a:spcBef>
                        <a:spcAft>
                          <a:spcPts val="0"/>
                        </a:spcAft>
                      </a:pPr>
                      <a:r>
                        <a:rPr lang="en-AU" sz="1100" dirty="0" smtClean="0"/>
                        <a:t>Other community services/ organisations</a:t>
                      </a:r>
                      <a:endParaRPr lang="en-AU" sz="1100" dirty="0"/>
                    </a:p>
                  </a:txBody>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Heyfield Memorial Hall</a:t>
                      </a:r>
                    </a:p>
                    <a:p>
                      <a:pPr>
                        <a:lnSpc>
                          <a:spcPct val="100000"/>
                        </a:lnSpc>
                        <a:spcBef>
                          <a:spcPts val="0"/>
                        </a:spcBef>
                        <a:spcAft>
                          <a:spcPts val="0"/>
                        </a:spcAft>
                      </a:pPr>
                      <a:r>
                        <a:rPr lang="en-AU" sz="1100" dirty="0" smtClean="0"/>
                        <a:t>Heyfield Bowls Club</a:t>
                      </a:r>
                    </a:p>
                    <a:p>
                      <a:pPr>
                        <a:lnSpc>
                          <a:spcPct val="100000"/>
                        </a:lnSpc>
                        <a:spcBef>
                          <a:spcPts val="0"/>
                        </a:spcBef>
                        <a:spcAft>
                          <a:spcPts val="0"/>
                        </a:spcAft>
                      </a:pPr>
                      <a:r>
                        <a:rPr lang="en-AU" sz="1100" dirty="0" smtClean="0"/>
                        <a:t>Rotary/Lions Club</a:t>
                      </a:r>
                    </a:p>
                    <a:p>
                      <a:pPr>
                        <a:lnSpc>
                          <a:spcPct val="100000"/>
                        </a:lnSpc>
                        <a:spcBef>
                          <a:spcPts val="0"/>
                        </a:spcBef>
                        <a:spcAft>
                          <a:spcPts val="0"/>
                        </a:spcAft>
                      </a:pPr>
                      <a:r>
                        <a:rPr lang="en-AU" sz="1100" dirty="0" smtClean="0"/>
                        <a:t>Wetland Centre </a:t>
                      </a:r>
                    </a:p>
                  </a:txBody>
                  <a:tcPr/>
                </a:tc>
                <a:extLst>
                  <a:ext uri="{0D108BD9-81ED-4DB2-BD59-A6C34878D82A}">
                    <a16:rowId xmlns:a16="http://schemas.microsoft.com/office/drawing/2014/main" val="1777597344"/>
                  </a:ext>
                </a:extLst>
              </a:tr>
              <a:tr h="275263">
                <a:tc>
                  <a:txBody>
                    <a:bodyPr/>
                    <a:lstStyle/>
                    <a:p>
                      <a:pPr>
                        <a:lnSpc>
                          <a:spcPct val="100000"/>
                        </a:lnSpc>
                        <a:spcBef>
                          <a:spcPts val="0"/>
                        </a:spcBef>
                        <a:spcAft>
                          <a:spcPts val="0"/>
                        </a:spcAft>
                      </a:pPr>
                      <a:r>
                        <a:rPr lang="en-AU" sz="1100" dirty="0" smtClean="0"/>
                        <a:t>Council </a:t>
                      </a:r>
                      <a:endParaRPr lang="en-AU" sz="1100" dirty="0"/>
                    </a:p>
                  </a:txBody>
                  <a:tcPr/>
                </a:tc>
                <a:tc>
                  <a:txBody>
                    <a:bodyPr/>
                    <a:lstStyle/>
                    <a:p>
                      <a:pPr>
                        <a:lnSpc>
                          <a:spcPct val="100000"/>
                        </a:lnSpc>
                        <a:spcBef>
                          <a:spcPts val="0"/>
                        </a:spcBef>
                        <a:spcAft>
                          <a:spcPts val="0"/>
                        </a:spcAft>
                      </a:pPr>
                      <a:r>
                        <a:rPr lang="en-AU" sz="1100" dirty="0" smtClean="0"/>
                        <a:t>Wellington Shire Council: Joanna Rule Sustainability and Compliance Officer</a:t>
                      </a:r>
                    </a:p>
                  </a:txBody>
                  <a:tcPr/>
                </a:tc>
                <a:extLst>
                  <a:ext uri="{0D108BD9-81ED-4DB2-BD59-A6C34878D82A}">
                    <a16:rowId xmlns:a16="http://schemas.microsoft.com/office/drawing/2014/main" val="446173957"/>
                  </a:ext>
                </a:extLst>
              </a:tr>
              <a:tr h="340456">
                <a:tc>
                  <a:txBody>
                    <a:bodyPr/>
                    <a:lstStyle/>
                    <a:p>
                      <a:pPr>
                        <a:lnSpc>
                          <a:spcPct val="100000"/>
                        </a:lnSpc>
                        <a:spcBef>
                          <a:spcPts val="0"/>
                        </a:spcBef>
                        <a:spcAft>
                          <a:spcPts val="0"/>
                        </a:spcAft>
                      </a:pPr>
                      <a:r>
                        <a:rPr lang="en-AU" sz="1100" dirty="0" smtClean="0"/>
                        <a:t>Councillors (Northern Ward)</a:t>
                      </a:r>
                      <a:endParaRPr lang="en-AU" sz="1100" dirty="0"/>
                    </a:p>
                  </a:txBody>
                  <a:tcPr/>
                </a:tc>
                <a:tc>
                  <a:txBody>
                    <a:bodyPr/>
                    <a:lstStyle/>
                    <a:p>
                      <a:pPr>
                        <a:lnSpc>
                          <a:spcPct val="100000"/>
                        </a:lnSpc>
                        <a:spcBef>
                          <a:spcPts val="0"/>
                        </a:spcBef>
                        <a:spcAft>
                          <a:spcPts val="0"/>
                        </a:spcAft>
                      </a:pPr>
                      <a:r>
                        <a:rPr lang="en-AU" sz="1100" dirty="0" smtClean="0"/>
                        <a:t>Malcolm Hole; Carolyn Ann Crossley; Carmel Ripper</a:t>
                      </a:r>
                    </a:p>
                  </a:txBody>
                  <a:tcPr/>
                </a:tc>
                <a:extLst>
                  <a:ext uri="{0D108BD9-81ED-4DB2-BD59-A6C34878D82A}">
                    <a16:rowId xmlns:a16="http://schemas.microsoft.com/office/drawing/2014/main" val="3756215835"/>
                  </a:ext>
                </a:extLst>
              </a:tr>
              <a:tr h="340456">
                <a:tc>
                  <a:txBody>
                    <a:bodyPr/>
                    <a:lstStyle/>
                    <a:p>
                      <a:pPr>
                        <a:lnSpc>
                          <a:spcPct val="100000"/>
                        </a:lnSpc>
                        <a:spcBef>
                          <a:spcPts val="0"/>
                        </a:spcBef>
                        <a:spcAft>
                          <a:spcPts val="0"/>
                        </a:spcAft>
                      </a:pPr>
                      <a:r>
                        <a:rPr lang="en-AU" sz="1100" dirty="0" smtClean="0"/>
                        <a:t>Latrobe Valley Authority </a:t>
                      </a:r>
                      <a:endParaRPr lang="en-AU" sz="1100" dirty="0"/>
                    </a:p>
                  </a:txBody>
                  <a:tcPr/>
                </a:tc>
                <a:tc>
                  <a:txBody>
                    <a:bodyPr/>
                    <a:lstStyle/>
                    <a:p>
                      <a:pPr>
                        <a:lnSpc>
                          <a:spcPct val="100000"/>
                        </a:lnSpc>
                        <a:spcBef>
                          <a:spcPts val="0"/>
                        </a:spcBef>
                        <a:spcAft>
                          <a:spcPts val="0"/>
                        </a:spcAft>
                      </a:pPr>
                      <a:r>
                        <a:rPr lang="en-AU" sz="1100" dirty="0" smtClean="0"/>
                        <a:t>Moragh Mackay</a:t>
                      </a:r>
                    </a:p>
                  </a:txBody>
                  <a:tcPr/>
                </a:tc>
                <a:extLst>
                  <a:ext uri="{0D108BD9-81ED-4DB2-BD59-A6C34878D82A}">
                    <a16:rowId xmlns:a16="http://schemas.microsoft.com/office/drawing/2014/main" val="794218061"/>
                  </a:ext>
                </a:extLst>
              </a:tr>
              <a:tr h="340456">
                <a:tc>
                  <a:txBody>
                    <a:bodyPr/>
                    <a:lstStyle/>
                    <a:p>
                      <a:pPr>
                        <a:lnSpc>
                          <a:spcPct val="100000"/>
                        </a:lnSpc>
                        <a:spcBef>
                          <a:spcPts val="0"/>
                        </a:spcBef>
                        <a:spcAft>
                          <a:spcPts val="0"/>
                        </a:spcAft>
                      </a:pPr>
                      <a:r>
                        <a:rPr lang="en-AU" sz="1100" dirty="0" smtClean="0"/>
                        <a:t>State MP</a:t>
                      </a:r>
                    </a:p>
                  </a:txBody>
                  <a:tcPr/>
                </a:tc>
                <a:tc>
                  <a:txBody>
                    <a:bodyPr/>
                    <a:lstStyle/>
                    <a:p>
                      <a:pPr>
                        <a:lnSpc>
                          <a:spcPct val="100000"/>
                        </a:lnSpc>
                        <a:spcBef>
                          <a:spcPts val="0"/>
                        </a:spcBef>
                        <a:spcAft>
                          <a:spcPts val="0"/>
                        </a:spcAft>
                      </a:pPr>
                      <a:r>
                        <a:rPr lang="en-AU" sz="1100" dirty="0" smtClean="0"/>
                        <a:t>Tim Bull</a:t>
                      </a:r>
                      <a:endParaRPr lang="en-AU" sz="1100" dirty="0"/>
                    </a:p>
                  </a:txBody>
                  <a:tcPr/>
                </a:tc>
                <a:extLst>
                  <a:ext uri="{0D108BD9-81ED-4DB2-BD59-A6C34878D82A}">
                    <a16:rowId xmlns:a16="http://schemas.microsoft.com/office/drawing/2014/main" val="2440937649"/>
                  </a:ext>
                </a:extLst>
              </a:tr>
              <a:tr h="340456">
                <a:tc>
                  <a:txBody>
                    <a:bodyPr/>
                    <a:lstStyle/>
                    <a:p>
                      <a:pPr>
                        <a:lnSpc>
                          <a:spcPct val="100000"/>
                        </a:lnSpc>
                        <a:spcBef>
                          <a:spcPts val="0"/>
                        </a:spcBef>
                        <a:spcAft>
                          <a:spcPts val="0"/>
                        </a:spcAft>
                      </a:pPr>
                      <a:r>
                        <a:rPr lang="en-AU" sz="1100" dirty="0" smtClean="0"/>
                        <a:t>Federal MP</a:t>
                      </a:r>
                      <a:endParaRPr lang="en-AU" sz="1100" dirty="0"/>
                    </a:p>
                  </a:txBody>
                  <a:tcPr/>
                </a:tc>
                <a:tc>
                  <a:txBody>
                    <a:bodyPr/>
                    <a:lstStyle/>
                    <a:p>
                      <a:pPr>
                        <a:lnSpc>
                          <a:spcPct val="100000"/>
                        </a:lnSpc>
                        <a:spcBef>
                          <a:spcPts val="0"/>
                        </a:spcBef>
                        <a:spcAft>
                          <a:spcPts val="0"/>
                        </a:spcAft>
                      </a:pPr>
                      <a:r>
                        <a:rPr lang="en-AU" sz="1100" dirty="0" smtClean="0"/>
                        <a:t>Darren Chester MP</a:t>
                      </a:r>
                    </a:p>
                  </a:txBody>
                  <a:tcPr/>
                </a:tc>
                <a:extLst>
                  <a:ext uri="{0D108BD9-81ED-4DB2-BD59-A6C34878D82A}">
                    <a16:rowId xmlns:a16="http://schemas.microsoft.com/office/drawing/2014/main" val="705097196"/>
                  </a:ext>
                </a:extLst>
              </a:tr>
            </a:tbl>
          </a:graphicData>
        </a:graphic>
      </p:graphicFrame>
      <p:sp>
        <p:nvSpPr>
          <p:cNvPr id="26" name="Rectangle 25"/>
          <p:cNvSpPr/>
          <p:nvPr/>
        </p:nvSpPr>
        <p:spPr>
          <a:xfrm>
            <a:off x="8649582" y="1999398"/>
            <a:ext cx="1540830" cy="2492990"/>
          </a:xfrm>
          <a:prstGeom prst="rect">
            <a:avLst/>
          </a:prstGeom>
        </p:spPr>
        <p:txBody>
          <a:bodyPr wrap="square">
            <a:spAutoFit/>
          </a:bodyPr>
          <a:lstStyle/>
          <a:p>
            <a:r>
              <a:rPr lang="en-AU" sz="1200" dirty="0" smtClean="0">
                <a:solidFill>
                  <a:schemeClr val="bg2"/>
                </a:solidFill>
                <a:latin typeface="Segoe UI Light" panose="020B0502040204020203" pitchFamily="34" charset="0"/>
                <a:cs typeface="Segoe UI Light" panose="020B0502040204020203" pitchFamily="34" charset="0"/>
              </a:rPr>
              <a:t>“In </a:t>
            </a:r>
            <a:r>
              <a:rPr lang="en-AU" sz="1200" dirty="0">
                <a:solidFill>
                  <a:schemeClr val="bg2"/>
                </a:solidFill>
                <a:latin typeface="Segoe UI Light" panose="020B0502040204020203" pitchFamily="34" charset="0"/>
                <a:cs typeface="Segoe UI Light" panose="020B0502040204020203" pitchFamily="34" charset="0"/>
              </a:rPr>
              <a:t>a changing and warming climate Heyfield has the chance to be a community leader in </a:t>
            </a:r>
            <a:r>
              <a:rPr lang="en-AU" sz="1200" dirty="0" smtClean="0">
                <a:solidFill>
                  <a:schemeClr val="bg2"/>
                </a:solidFill>
                <a:latin typeface="Segoe UI Light" panose="020B0502040204020203" pitchFamily="34" charset="0"/>
                <a:cs typeface="Segoe UI Light" panose="020B0502040204020203" pitchFamily="34" charset="0"/>
              </a:rPr>
              <a:t>renewable </a:t>
            </a:r>
            <a:r>
              <a:rPr lang="en-AU" sz="1200" dirty="0">
                <a:solidFill>
                  <a:schemeClr val="bg2"/>
                </a:solidFill>
                <a:latin typeface="Segoe UI Light" panose="020B0502040204020203" pitchFamily="34" charset="0"/>
                <a:cs typeface="Segoe UI Light" panose="020B0502040204020203" pitchFamily="34" charset="0"/>
              </a:rPr>
              <a:t>energy. We must seek change from the ground up for the future of our </a:t>
            </a:r>
            <a:r>
              <a:rPr lang="en-AU" sz="1200" dirty="0" smtClean="0">
                <a:solidFill>
                  <a:schemeClr val="bg2"/>
                </a:solidFill>
                <a:latin typeface="Segoe UI Light" panose="020B0502040204020203" pitchFamily="34" charset="0"/>
                <a:cs typeface="Segoe UI Light" panose="020B0502040204020203" pitchFamily="34" charset="0"/>
              </a:rPr>
              <a:t>plant.” </a:t>
            </a:r>
            <a:br>
              <a:rPr lang="en-AU" sz="1200" dirty="0" smtClean="0">
                <a:solidFill>
                  <a:schemeClr val="bg2"/>
                </a:solidFill>
                <a:latin typeface="Segoe UI Light" panose="020B0502040204020203" pitchFamily="34" charset="0"/>
                <a:cs typeface="Segoe UI Light" panose="020B0502040204020203" pitchFamily="34" charset="0"/>
              </a:rPr>
            </a:br>
            <a:r>
              <a:rPr lang="en-AU" sz="1200" i="1" dirty="0" smtClean="0">
                <a:solidFill>
                  <a:schemeClr val="bg2"/>
                </a:solidFill>
                <a:latin typeface="Segoe UI Light" panose="020B0502040204020203" pitchFamily="34" charset="0"/>
                <a:cs typeface="Segoe UI Light" panose="020B0502040204020203" pitchFamily="34" charset="0"/>
              </a:rPr>
              <a:t>Anonymous, community member of Heyfield</a:t>
            </a:r>
            <a:endParaRPr lang="en-AU" sz="1200" i="1" dirty="0">
              <a:solidFill>
                <a:schemeClr val="bg2"/>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777277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Heyfield</a:t>
            </a:r>
            <a:r>
              <a:rPr lang="en-US" dirty="0" smtClean="0"/>
              <a:t> </a:t>
            </a:r>
            <a:r>
              <a:rPr lang="en-US" dirty="0" err="1" smtClean="0"/>
              <a:t>Microgrid</a:t>
            </a:r>
            <a:r>
              <a:rPr lang="en-US" dirty="0" smtClean="0"/>
              <a:t> Network Map</a:t>
            </a:r>
            <a:endParaRPr lang="en-US" dirty="0"/>
          </a:p>
        </p:txBody>
      </p:sp>
      <p:pic>
        <p:nvPicPr>
          <p:cNvPr id="5" name="Picture 4" descr="Network map_Heyfield.jp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90701" y="1705904"/>
            <a:ext cx="6527800" cy="5688331"/>
          </a:xfrm>
          <a:prstGeom prst="rect">
            <a:avLst/>
          </a:prstGeom>
        </p:spPr>
      </p:pic>
      <p:sp>
        <p:nvSpPr>
          <p:cNvPr id="2" name="TextBox 1"/>
          <p:cNvSpPr txBox="1"/>
          <p:nvPr/>
        </p:nvSpPr>
        <p:spPr>
          <a:xfrm>
            <a:off x="540000" y="1244239"/>
            <a:ext cx="9612000" cy="461665"/>
          </a:xfrm>
          <a:prstGeom prst="rect">
            <a:avLst/>
          </a:prstGeom>
          <a:noFill/>
        </p:spPr>
        <p:txBody>
          <a:bodyPr wrap="square" rtlCol="0">
            <a:spAutoFit/>
          </a:bodyPr>
          <a:lstStyle/>
          <a:p>
            <a:r>
              <a:rPr lang="en-AU" sz="1200" dirty="0" smtClean="0"/>
              <a:t>There are a number of stakeholders that could and should be involved in the development of the microgrid project. The illustration below maps out informal </a:t>
            </a:r>
            <a:r>
              <a:rPr lang="en-AU" sz="1200" dirty="0"/>
              <a:t>groups that might be involved in a microgrid project</a:t>
            </a:r>
          </a:p>
        </p:txBody>
      </p:sp>
    </p:spTree>
    <p:extLst>
      <p:ext uri="{BB962C8B-B14F-4D97-AF65-F5344CB8AC3E}">
        <p14:creationId xmlns:p14="http://schemas.microsoft.com/office/powerpoint/2010/main" val="2048844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7BC1E3-5206-4A4C-8AE6-900E2FF3BC36}"/>
              </a:ext>
            </a:extLst>
          </p:cNvPr>
          <p:cNvPicPr/>
          <p:nvPr/>
        </p:nvPicPr>
        <p:blipFill rotWithShape="1">
          <a:blip r:embed="rId2" cstate="print">
            <a:extLst>
              <a:ext uri="{28A0092B-C50C-407E-A947-70E740481C1C}">
                <a14:useLocalDpi xmlns:a14="http://schemas.microsoft.com/office/drawing/2010/main"/>
              </a:ext>
            </a:extLst>
          </a:blip>
          <a:srcRect l="20941"/>
          <a:stretch/>
        </p:blipFill>
        <p:spPr bwMode="auto">
          <a:xfrm>
            <a:off x="3879557" y="1861200"/>
            <a:ext cx="2952000" cy="1080000"/>
          </a:xfrm>
          <a:prstGeom prst="rect">
            <a:avLst/>
          </a:prstGeom>
          <a:ln>
            <a:noFill/>
          </a:ln>
          <a:extLst>
            <a:ext uri="{53640926-AAD7-44D8-BBD7-CCE9431645EC}">
              <a14:shadowObscured xmlns:a14="http://schemas.microsoft.com/office/drawing/2010/main"/>
            </a:ext>
          </a:extLst>
        </p:spPr>
      </p:pic>
      <p:sp>
        <p:nvSpPr>
          <p:cNvPr id="20" name="Text Placeholder 4">
            <a:extLst>
              <a:ext uri="{FF2B5EF4-FFF2-40B4-BE49-F238E27FC236}">
                <a16:creationId xmlns:a16="http://schemas.microsoft.com/office/drawing/2014/main" id="{067F53B8-6E61-6F4D-86DA-D12B3A3D2B7A}"/>
              </a:ext>
            </a:extLst>
          </p:cNvPr>
          <p:cNvSpPr txBox="1">
            <a:spLocks/>
          </p:cNvSpPr>
          <p:nvPr/>
        </p:nvSpPr>
        <p:spPr>
          <a:xfrm>
            <a:off x="539999" y="3184152"/>
            <a:ext cx="2951999" cy="1812676"/>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Community Organisations</a:t>
            </a:r>
            <a:r>
              <a:rPr lang="en-AU" sz="1228" kern="0" dirty="0" smtClean="0">
                <a:solidFill>
                  <a:srgbClr val="0E25E4"/>
                </a:solidFill>
                <a:latin typeface="+mn-lt"/>
                <a:cs typeface="Arial" panose="020B0604020202020204" pitchFamily="34" charset="0"/>
              </a:rPr>
              <a:t/>
            </a:r>
            <a:br>
              <a:rPr lang="en-AU" sz="1228" kern="0" dirty="0" smtClean="0">
                <a:solidFill>
                  <a:srgbClr val="0E25E4"/>
                </a:solidFill>
                <a:latin typeface="+mn-lt"/>
                <a:cs typeface="Arial" panose="020B0604020202020204" pitchFamily="34" charset="0"/>
              </a:rPr>
            </a:br>
            <a:r>
              <a:rPr lang="en-AU" sz="1579" b="0" kern="0" dirty="0" smtClean="0">
                <a:solidFill>
                  <a:srgbClr val="0E25E4"/>
                </a:solidFill>
                <a:latin typeface="+mn-lt"/>
                <a:cs typeface="Arial" panose="020B0604020202020204" pitchFamily="34" charset="0"/>
              </a:rPr>
              <a:t/>
            </a:r>
            <a:br>
              <a:rPr lang="en-AU" sz="1579" b="0" kern="0" dirty="0" smtClean="0">
                <a:solidFill>
                  <a:srgbClr val="0E25E4"/>
                </a:solidFill>
                <a:latin typeface="+mn-lt"/>
                <a:cs typeface="Arial" panose="020B0604020202020204" pitchFamily="34" charset="0"/>
              </a:rPr>
            </a:br>
            <a:r>
              <a:rPr lang="en-AU" sz="900" b="0" kern="0" dirty="0" smtClean="0">
                <a:solidFill>
                  <a:schemeClr val="tx1"/>
                </a:solidFill>
                <a:latin typeface="+mn-lt"/>
                <a:cs typeface="Arial" panose="020B0604020202020204" pitchFamily="34" charset="0"/>
              </a:rPr>
              <a:t>Heyfield Community Resource Centre is the driving force behind the project activities keen to see further sustainability initiatives implemented in town.</a:t>
            </a:r>
          </a:p>
          <a:p>
            <a:r>
              <a:rPr lang="en-AU" sz="900" b="0" kern="0" dirty="0" smtClean="0">
                <a:solidFill>
                  <a:schemeClr val="tx1"/>
                </a:solidFill>
                <a:latin typeface="+mn-lt"/>
                <a:cs typeface="Arial" panose="020B0604020202020204" pitchFamily="34" charset="0"/>
              </a:rPr>
              <a:t>Further </a:t>
            </a:r>
            <a:r>
              <a:rPr lang="en-AU" sz="900" b="0" kern="0" dirty="0">
                <a:solidFill>
                  <a:schemeClr val="tx1"/>
                </a:solidFill>
                <a:latin typeface="+mn-lt"/>
                <a:cs typeface="Arial" panose="020B0604020202020204" pitchFamily="34" charset="0"/>
              </a:rPr>
              <a:t>local community organisations such as the local Fire Brigade, Wetland Centre and Heyfield Bowls </a:t>
            </a:r>
            <a:r>
              <a:rPr lang="en-AU" sz="900" b="0" kern="0" dirty="0" smtClean="0">
                <a:solidFill>
                  <a:schemeClr val="tx1"/>
                </a:solidFill>
                <a:latin typeface="+mn-lt"/>
                <a:cs typeface="Arial" panose="020B0604020202020204" pitchFamily="34" charset="0"/>
              </a:rPr>
              <a:t>Club, Rotary/Lions Club will be instrumental in distribution project information and involving the community. They are also likely to benefit from the project implementation.</a:t>
            </a:r>
            <a:endParaRPr lang="en-AU" sz="900" b="0" kern="0" dirty="0">
              <a:solidFill>
                <a:schemeClr val="tx1"/>
              </a:solidFill>
              <a:latin typeface="+mn-lt"/>
              <a:cs typeface="Arial" panose="020B0604020202020204" pitchFamily="34" charset="0"/>
            </a:endParaRPr>
          </a:p>
          <a:p>
            <a:endParaRPr lang="en-AU" sz="900" b="0" kern="0" dirty="0" smtClean="0">
              <a:solidFill>
                <a:schemeClr val="tx1"/>
              </a:solidFill>
              <a:latin typeface="+mn-lt"/>
              <a:cs typeface="Arial" panose="020B0604020202020204" pitchFamily="34" charset="0"/>
            </a:endParaRPr>
          </a:p>
          <a:p>
            <a:endParaRPr lang="en-US" sz="900" b="0" kern="0" dirty="0">
              <a:solidFill>
                <a:schemeClr val="tx1"/>
              </a:solidFill>
              <a:latin typeface="+mn-lt"/>
            </a:endParaRPr>
          </a:p>
        </p:txBody>
      </p:sp>
      <p:sp>
        <p:nvSpPr>
          <p:cNvPr id="21" name="Title 1">
            <a:extLst>
              <a:ext uri="{FF2B5EF4-FFF2-40B4-BE49-F238E27FC236}">
                <a16:creationId xmlns:a16="http://schemas.microsoft.com/office/drawing/2014/main" id="{2F69D161-1C6E-714D-99D5-72E4BD9091DB}"/>
              </a:ext>
            </a:extLst>
          </p:cNvPr>
          <p:cNvSpPr>
            <a:spLocks noGrp="1"/>
          </p:cNvSpPr>
          <p:nvPr>
            <p:ph type="title"/>
          </p:nvPr>
        </p:nvSpPr>
        <p:spPr/>
        <p:txBody>
          <a:bodyPr/>
          <a:lstStyle/>
          <a:p>
            <a:r>
              <a:rPr lang="en-US" dirty="0" smtClean="0"/>
              <a:t>Key Stakeholder Groups and Attitudes </a:t>
            </a:r>
            <a:endParaRPr lang="en-AU" dirty="0"/>
          </a:p>
        </p:txBody>
      </p:sp>
      <p:sp>
        <p:nvSpPr>
          <p:cNvPr id="11" name="Slide Number Placeholder 10">
            <a:extLst>
              <a:ext uri="{FF2B5EF4-FFF2-40B4-BE49-F238E27FC236}">
                <a16:creationId xmlns:a16="http://schemas.microsoft.com/office/drawing/2014/main" id="{B8A64144-4584-4F50-B609-1E1BC9D8FDCF}"/>
              </a:ext>
            </a:extLst>
          </p:cNvPr>
          <p:cNvSpPr>
            <a:spLocks noGrp="1"/>
          </p:cNvSpPr>
          <p:nvPr>
            <p:ph type="sldNum" sz="quarter" idx="12"/>
          </p:nvPr>
        </p:nvSpPr>
        <p:spPr/>
        <p:txBody>
          <a:bodyPr/>
          <a:lstStyle/>
          <a:p>
            <a:fld id="{0A27FA32-C0E3-4FDB-B8B0-DA46B61DD1DE}" type="slidenum">
              <a:rPr lang="en-AU" smtClean="0"/>
              <a:pPr/>
              <a:t>28</a:t>
            </a:fld>
            <a:endParaRPr lang="en-AU"/>
          </a:p>
        </p:txBody>
      </p:sp>
      <p:cxnSp>
        <p:nvCxnSpPr>
          <p:cNvPr id="17" name="Straight Connector 16">
            <a:extLst>
              <a:ext uri="{FF2B5EF4-FFF2-40B4-BE49-F238E27FC236}">
                <a16:creationId xmlns:a16="http://schemas.microsoft.com/office/drawing/2014/main" id="{0D0B65A8-3C43-424B-9AD7-8451BE016251}"/>
              </a:ext>
            </a:extLst>
          </p:cNvPr>
          <p:cNvCxnSpPr>
            <a:cxnSpLocks/>
          </p:cNvCxnSpPr>
          <p:nvPr/>
        </p:nvCxnSpPr>
        <p:spPr>
          <a:xfrm>
            <a:off x="3681494" y="1860284"/>
            <a:ext cx="0" cy="373670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1254A9-4A9B-4E3C-99F8-BE2E1C5BA0F2}"/>
              </a:ext>
            </a:extLst>
          </p:cNvPr>
          <p:cNvCxnSpPr/>
          <p:nvPr/>
        </p:nvCxnSpPr>
        <p:spPr>
          <a:xfrm>
            <a:off x="7018883" y="1860284"/>
            <a:ext cx="0" cy="3744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1107C8-8E3B-4E2E-8E19-1217A83627E7}"/>
              </a:ext>
            </a:extLst>
          </p:cNvPr>
          <p:cNvCxnSpPr>
            <a:cxnSpLocks/>
          </p:cNvCxnSpPr>
          <p:nvPr/>
        </p:nvCxnSpPr>
        <p:spPr>
          <a:xfrm flipH="1">
            <a:off x="520700" y="3070593"/>
            <a:ext cx="965041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DA379ECA-13E5-4B6B-961F-F9750E6C6C15}"/>
              </a:ext>
            </a:extLst>
          </p:cNvPr>
          <p:cNvSpPr txBox="1">
            <a:spLocks/>
          </p:cNvSpPr>
          <p:nvPr/>
        </p:nvSpPr>
        <p:spPr>
          <a:xfrm>
            <a:off x="3877387" y="3184152"/>
            <a:ext cx="2951999" cy="2089675"/>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Government</a:t>
            </a:r>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1579" b="0" kern="0" dirty="0">
                <a:solidFill>
                  <a:srgbClr val="0E25E4"/>
                </a:solidFill>
                <a:latin typeface="+mn-lt"/>
                <a:cs typeface="Arial" panose="020B0604020202020204" pitchFamily="34" charset="0"/>
              </a:rPr>
              <a:t/>
            </a:r>
            <a:br>
              <a:rPr lang="en-AU" sz="1579" b="0" kern="0" dirty="0">
                <a:solidFill>
                  <a:srgbClr val="0E25E4"/>
                </a:solidFill>
                <a:latin typeface="+mn-lt"/>
                <a:cs typeface="Arial" panose="020B0604020202020204" pitchFamily="34" charset="0"/>
              </a:rPr>
            </a:br>
            <a:r>
              <a:rPr lang="en-AU" sz="900" b="0" kern="0" dirty="0" smtClean="0">
                <a:solidFill>
                  <a:schemeClr val="tx1"/>
                </a:solidFill>
                <a:latin typeface="+mn-lt"/>
              </a:rPr>
              <a:t>Wellington Shire </a:t>
            </a:r>
            <a:r>
              <a:rPr lang="en-AU" sz="900" b="0" kern="0" dirty="0">
                <a:solidFill>
                  <a:schemeClr val="tx1"/>
                </a:solidFill>
                <a:latin typeface="+mn-lt"/>
              </a:rPr>
              <a:t>Council </a:t>
            </a:r>
            <a:r>
              <a:rPr lang="en-AU" sz="900" b="0" kern="0" dirty="0" smtClean="0">
                <a:solidFill>
                  <a:schemeClr val="tx1"/>
                </a:solidFill>
                <a:latin typeface="+mn-lt"/>
              </a:rPr>
              <a:t>encourages and supports local sustainability initiatives. There are a number of large-scale renewable projects proposed for the region, yet still pending planning approval. Interviewees from council recognise the great success of the Heyfield community in regard to household solar deployment. </a:t>
            </a:r>
          </a:p>
          <a:p>
            <a:r>
              <a:rPr lang="en-AU" sz="900" b="0" kern="0" dirty="0" smtClean="0">
                <a:solidFill>
                  <a:schemeClr val="tx1"/>
                </a:solidFill>
                <a:latin typeface="+mn-lt"/>
              </a:rPr>
              <a:t>There is great a opportunity for Council to participate in the project development and implementation while telling the story </a:t>
            </a:r>
            <a:r>
              <a:rPr lang="en-US" sz="900" b="0" kern="0" dirty="0" smtClean="0">
                <a:solidFill>
                  <a:schemeClr val="tx1"/>
                </a:solidFill>
                <a:latin typeface="+mn-lt"/>
              </a:rPr>
              <a:t>and inspire other local communities in their local government area.</a:t>
            </a:r>
            <a:endParaRPr lang="en-AU" sz="900" b="0" kern="0" dirty="0">
              <a:solidFill>
                <a:schemeClr val="tx1"/>
              </a:solidFill>
              <a:latin typeface="+mn-lt"/>
            </a:endParaRPr>
          </a:p>
          <a:p>
            <a:endParaRPr lang="en-AU" sz="900" b="0" kern="0" dirty="0">
              <a:solidFill>
                <a:schemeClr val="tx1"/>
              </a:solidFill>
              <a:latin typeface="+mn-lt"/>
            </a:endParaRPr>
          </a:p>
          <a:p>
            <a:endParaRPr lang="en-US" sz="900" b="0" kern="0" dirty="0">
              <a:solidFill>
                <a:schemeClr val="tx1"/>
              </a:solidFill>
              <a:latin typeface="+mn-lt"/>
            </a:endParaRPr>
          </a:p>
        </p:txBody>
      </p:sp>
      <p:sp>
        <p:nvSpPr>
          <p:cNvPr id="23" name="Text Placeholder 4">
            <a:extLst>
              <a:ext uri="{FF2B5EF4-FFF2-40B4-BE49-F238E27FC236}">
                <a16:creationId xmlns:a16="http://schemas.microsoft.com/office/drawing/2014/main" id="{ADFB61A9-FBE3-41CA-892E-504296A9AE0B}"/>
              </a:ext>
            </a:extLst>
          </p:cNvPr>
          <p:cNvSpPr txBox="1">
            <a:spLocks/>
          </p:cNvSpPr>
          <p:nvPr/>
        </p:nvSpPr>
        <p:spPr>
          <a:xfrm>
            <a:off x="7219114" y="3184152"/>
            <a:ext cx="2951999" cy="1812676"/>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Business</a:t>
            </a:r>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1579" b="0" kern="0" dirty="0">
                <a:solidFill>
                  <a:srgbClr val="0E25E4"/>
                </a:solidFill>
                <a:latin typeface="+mn-lt"/>
                <a:cs typeface="Arial" panose="020B0604020202020204" pitchFamily="34" charset="0"/>
              </a:rPr>
              <a:t/>
            </a:r>
            <a:br>
              <a:rPr lang="en-AU" sz="1579" b="0" kern="0" dirty="0">
                <a:solidFill>
                  <a:srgbClr val="0E25E4"/>
                </a:solidFill>
                <a:latin typeface="+mn-lt"/>
                <a:cs typeface="Arial" panose="020B0604020202020204" pitchFamily="34" charset="0"/>
              </a:rPr>
            </a:br>
            <a:r>
              <a:rPr lang="en-AU" sz="900" b="0" kern="0" dirty="0" smtClean="0">
                <a:solidFill>
                  <a:schemeClr val="tx1"/>
                </a:solidFill>
                <a:latin typeface="+mn-lt"/>
              </a:rPr>
              <a:t>A large number of businesses have emphasised their support for the project idea those include ASH and IGA.</a:t>
            </a:r>
          </a:p>
          <a:p>
            <a:r>
              <a:rPr lang="en-AU" sz="900" b="0" kern="0" dirty="0">
                <a:solidFill>
                  <a:schemeClr val="tx1"/>
                </a:solidFill>
                <a:latin typeface="+mn-lt"/>
              </a:rPr>
              <a:t>There are </a:t>
            </a:r>
            <a:r>
              <a:rPr lang="en-AU" sz="900" b="0" kern="0" dirty="0" smtClean="0">
                <a:solidFill>
                  <a:schemeClr val="tx1"/>
                </a:solidFill>
                <a:latin typeface="+mn-lt"/>
              </a:rPr>
              <a:t>also local </a:t>
            </a:r>
            <a:r>
              <a:rPr lang="en-AU" sz="900" b="0" kern="0" dirty="0">
                <a:solidFill>
                  <a:schemeClr val="tx1"/>
                </a:solidFill>
                <a:latin typeface="+mn-lt"/>
              </a:rPr>
              <a:t>energy businesses such as electricians and solar </a:t>
            </a:r>
            <a:r>
              <a:rPr lang="en-AU" sz="900" b="0" kern="0" dirty="0" smtClean="0">
                <a:solidFill>
                  <a:schemeClr val="tx1"/>
                </a:solidFill>
                <a:latin typeface="+mn-lt"/>
              </a:rPr>
              <a:t>installers. </a:t>
            </a:r>
          </a:p>
          <a:p>
            <a:r>
              <a:rPr lang="en-AU" sz="900" b="0" kern="0" dirty="0" smtClean="0">
                <a:solidFill>
                  <a:schemeClr val="tx1"/>
                </a:solidFill>
                <a:latin typeface="+mn-lt"/>
              </a:rPr>
              <a:t>They are motivated by potential benefits such as reduced electricity costs and more reliable electricity supply, as well as potential local orders. Businesses can be instrumental in the implementation providing local infrastructure and land for renewable energy deployment.</a:t>
            </a:r>
          </a:p>
          <a:p>
            <a:endParaRPr lang="en-US" sz="900" b="0" kern="0" dirty="0">
              <a:solidFill>
                <a:schemeClr val="tx1"/>
              </a:solidFill>
              <a:latin typeface="+mn-lt"/>
            </a:endParaRPr>
          </a:p>
        </p:txBody>
      </p:sp>
      <p:sp>
        <p:nvSpPr>
          <p:cNvPr id="15" name="Text Placeholder 4">
            <a:extLst>
              <a:ext uri="{FF2B5EF4-FFF2-40B4-BE49-F238E27FC236}">
                <a16:creationId xmlns:a16="http://schemas.microsoft.com/office/drawing/2014/main" id="{067F53B8-6E61-6F4D-86DA-D12B3A3D2B7A}"/>
              </a:ext>
            </a:extLst>
          </p:cNvPr>
          <p:cNvSpPr txBox="1">
            <a:spLocks/>
          </p:cNvSpPr>
          <p:nvPr/>
        </p:nvSpPr>
        <p:spPr>
          <a:xfrm>
            <a:off x="536801" y="5137645"/>
            <a:ext cx="2951999" cy="1812676"/>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Latrobe Valley Authority </a:t>
            </a:r>
            <a:r>
              <a:rPr lang="en-AU" sz="1228" kern="0" dirty="0" smtClean="0">
                <a:solidFill>
                  <a:srgbClr val="0E25E4"/>
                </a:solidFill>
                <a:latin typeface="+mn-lt"/>
                <a:cs typeface="Arial" panose="020B0604020202020204" pitchFamily="34" charset="0"/>
              </a:rPr>
              <a:t/>
            </a:r>
            <a:br>
              <a:rPr lang="en-AU" sz="1228" kern="0" dirty="0" smtClean="0">
                <a:solidFill>
                  <a:srgbClr val="0E25E4"/>
                </a:solidFill>
                <a:latin typeface="+mn-lt"/>
                <a:cs typeface="Arial" panose="020B0604020202020204" pitchFamily="34" charset="0"/>
              </a:rPr>
            </a:br>
            <a:r>
              <a:rPr lang="en-AU" sz="1579" b="0" kern="0" dirty="0" smtClean="0">
                <a:solidFill>
                  <a:srgbClr val="0E25E4"/>
                </a:solidFill>
                <a:latin typeface="+mn-lt"/>
                <a:cs typeface="Arial" panose="020B0604020202020204" pitchFamily="34" charset="0"/>
              </a:rPr>
              <a:t/>
            </a:r>
            <a:br>
              <a:rPr lang="en-AU" sz="1579" b="0" kern="0" dirty="0" smtClean="0">
                <a:solidFill>
                  <a:srgbClr val="0E25E4"/>
                </a:solidFill>
                <a:latin typeface="+mn-lt"/>
                <a:cs typeface="Arial" panose="020B0604020202020204" pitchFamily="34" charset="0"/>
              </a:rPr>
            </a:br>
            <a:r>
              <a:rPr lang="en-AU" sz="900" b="0" kern="0" dirty="0">
                <a:solidFill>
                  <a:schemeClr val="tx1"/>
                </a:solidFill>
                <a:latin typeface="+mn-lt"/>
              </a:rPr>
              <a:t>The Latrobe Valley </a:t>
            </a:r>
            <a:r>
              <a:rPr lang="en-AU" sz="900" b="0" kern="0" dirty="0" smtClean="0">
                <a:solidFill>
                  <a:schemeClr val="tx1"/>
                </a:solidFill>
                <a:latin typeface="+mn-lt"/>
              </a:rPr>
              <a:t>Authority (LVA) is a government body founded in </a:t>
            </a:r>
            <a:r>
              <a:rPr lang="en-AU" sz="900" b="0" kern="0" dirty="0">
                <a:solidFill>
                  <a:schemeClr val="tx1"/>
                </a:solidFill>
                <a:latin typeface="+mn-lt"/>
              </a:rPr>
              <a:t>November </a:t>
            </a:r>
            <a:r>
              <a:rPr lang="en-AU" sz="900" b="0" kern="0" dirty="0" smtClean="0">
                <a:solidFill>
                  <a:schemeClr val="tx1"/>
                </a:solidFill>
                <a:latin typeface="+mn-lt"/>
              </a:rPr>
              <a:t>2016 in response to the sudden closure of Hazelwood Power Station. Since then they worked </a:t>
            </a:r>
            <a:r>
              <a:rPr lang="en-AU" sz="900" b="0" kern="0" dirty="0">
                <a:solidFill>
                  <a:schemeClr val="tx1"/>
                </a:solidFill>
                <a:latin typeface="+mn-lt"/>
              </a:rPr>
              <a:t>in partnership with </a:t>
            </a:r>
            <a:r>
              <a:rPr lang="en-AU" sz="900" b="0" kern="0" dirty="0" smtClean="0">
                <a:solidFill>
                  <a:schemeClr val="tx1"/>
                </a:solidFill>
                <a:latin typeface="+mn-lt"/>
              </a:rPr>
              <a:t>local </a:t>
            </a:r>
            <a:r>
              <a:rPr lang="en-AU" sz="900" b="0" kern="0" dirty="0">
                <a:solidFill>
                  <a:schemeClr val="tx1"/>
                </a:solidFill>
                <a:latin typeface="+mn-lt"/>
              </a:rPr>
              <a:t>businesses and community members </a:t>
            </a:r>
            <a:r>
              <a:rPr lang="en-AU" sz="900" b="0" kern="0" dirty="0" smtClean="0">
                <a:solidFill>
                  <a:schemeClr val="tx1"/>
                </a:solidFill>
                <a:latin typeface="+mn-lt"/>
              </a:rPr>
              <a:t>on projects to transition the local economy </a:t>
            </a:r>
            <a:r>
              <a:rPr lang="en-AU" sz="900" b="0" kern="0" dirty="0">
                <a:solidFill>
                  <a:schemeClr val="tx1"/>
                </a:solidFill>
                <a:latin typeface="+mn-lt"/>
              </a:rPr>
              <a:t>and community </a:t>
            </a:r>
            <a:r>
              <a:rPr lang="en-AU" sz="900" b="0" kern="0" dirty="0" smtClean="0">
                <a:solidFill>
                  <a:schemeClr val="tx1"/>
                </a:solidFill>
                <a:latin typeface="+mn-lt"/>
              </a:rPr>
              <a:t>towards a sustainable future. </a:t>
            </a:r>
          </a:p>
          <a:p>
            <a:endParaRPr lang="en-AU" sz="900" b="0" kern="0" dirty="0" smtClean="0">
              <a:solidFill>
                <a:schemeClr val="tx1"/>
              </a:solidFill>
              <a:latin typeface="+mn-lt"/>
            </a:endParaRPr>
          </a:p>
          <a:p>
            <a:r>
              <a:rPr lang="en-AU" sz="900" b="0" kern="0" dirty="0" smtClean="0">
                <a:solidFill>
                  <a:schemeClr val="tx1"/>
                </a:solidFill>
                <a:latin typeface="+mn-lt"/>
              </a:rPr>
              <a:t>LVA supports Heyfield’s community in their vision and has funded the prefeasibility stage of a microgrid project in Heyfield.</a:t>
            </a:r>
            <a:endParaRPr lang="en-AU" sz="900" b="0" kern="0" dirty="0">
              <a:solidFill>
                <a:schemeClr val="tx1"/>
              </a:solidFill>
              <a:latin typeface="+mn-lt"/>
            </a:endParaRPr>
          </a:p>
        </p:txBody>
      </p:sp>
      <p:sp>
        <p:nvSpPr>
          <p:cNvPr id="16" name="Text Placeholder 4">
            <a:extLst>
              <a:ext uri="{FF2B5EF4-FFF2-40B4-BE49-F238E27FC236}">
                <a16:creationId xmlns:a16="http://schemas.microsoft.com/office/drawing/2014/main" id="{DA379ECA-13E5-4B6B-961F-F9750E6C6C15}"/>
              </a:ext>
            </a:extLst>
          </p:cNvPr>
          <p:cNvSpPr txBox="1">
            <a:spLocks/>
          </p:cNvSpPr>
          <p:nvPr/>
        </p:nvSpPr>
        <p:spPr>
          <a:xfrm>
            <a:off x="3877386" y="5137645"/>
            <a:ext cx="2951999" cy="1897122"/>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State Government</a:t>
            </a:r>
          </a:p>
          <a:p>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900" b="0" kern="0" dirty="0">
                <a:solidFill>
                  <a:schemeClr val="tx1"/>
                </a:solidFill>
                <a:latin typeface="+mn-lt"/>
              </a:rPr>
              <a:t>The Victorian State Government demonstrates great leadership in renewable </a:t>
            </a:r>
            <a:r>
              <a:rPr lang="en-AU" sz="900" b="0" kern="0" dirty="0" smtClean="0">
                <a:solidFill>
                  <a:schemeClr val="tx1"/>
                </a:solidFill>
                <a:latin typeface="+mn-lt"/>
              </a:rPr>
              <a:t>energy deployment</a:t>
            </a:r>
            <a:r>
              <a:rPr lang="en-AU" sz="900" b="0" kern="0" dirty="0">
                <a:solidFill>
                  <a:schemeClr val="tx1"/>
                </a:solidFill>
                <a:latin typeface="+mn-lt"/>
              </a:rPr>
              <a:t>, having set a Renewable Energy Target (VRET) of 50 per cent by 2030. </a:t>
            </a:r>
            <a:r>
              <a:rPr lang="en-AU" sz="900" b="0" kern="0" dirty="0" smtClean="0">
                <a:solidFill>
                  <a:schemeClr val="tx1"/>
                </a:solidFill>
                <a:latin typeface="+mn-lt"/>
              </a:rPr>
              <a:t>To realise </a:t>
            </a:r>
            <a:r>
              <a:rPr lang="en-AU" sz="900" b="0" kern="0" dirty="0">
                <a:solidFill>
                  <a:schemeClr val="tx1"/>
                </a:solidFill>
                <a:latin typeface="+mn-lt"/>
              </a:rPr>
              <a:t>this target the state government is taking a multifaceted approach. It </a:t>
            </a:r>
            <a:r>
              <a:rPr lang="en-AU" sz="900" b="0" kern="0" dirty="0" smtClean="0">
                <a:solidFill>
                  <a:schemeClr val="tx1"/>
                </a:solidFill>
                <a:latin typeface="+mn-lt"/>
              </a:rPr>
              <a:t>includes support </a:t>
            </a:r>
            <a:r>
              <a:rPr lang="en-AU" sz="900" b="0" kern="0" dirty="0">
                <a:solidFill>
                  <a:schemeClr val="tx1"/>
                </a:solidFill>
                <a:latin typeface="+mn-lt"/>
              </a:rPr>
              <a:t>for both large- (Renewable Energy Auction </a:t>
            </a:r>
            <a:r>
              <a:rPr lang="en-AU" sz="900" b="0" kern="0" dirty="0" smtClean="0">
                <a:solidFill>
                  <a:schemeClr val="tx1"/>
                </a:solidFill>
                <a:latin typeface="+mn-lt"/>
              </a:rPr>
              <a:t>Scheme</a:t>
            </a:r>
            <a:r>
              <a:rPr lang="en-AU" sz="900" b="0" kern="0" dirty="0">
                <a:solidFill>
                  <a:schemeClr val="tx1"/>
                </a:solidFill>
                <a:latin typeface="+mn-lt"/>
              </a:rPr>
              <a:t>) and small- to </a:t>
            </a:r>
            <a:r>
              <a:rPr lang="en-AU" sz="900" b="0" kern="0" dirty="0" smtClean="0">
                <a:solidFill>
                  <a:schemeClr val="tx1"/>
                </a:solidFill>
                <a:latin typeface="+mn-lt"/>
              </a:rPr>
              <a:t>medium scale projects </a:t>
            </a:r>
            <a:r>
              <a:rPr lang="en-AU" sz="900" b="0" kern="0" dirty="0">
                <a:solidFill>
                  <a:schemeClr val="tx1"/>
                </a:solidFill>
                <a:latin typeface="+mn-lt"/>
              </a:rPr>
              <a:t>(Solar Homes Program and Community Power Hub Program) </a:t>
            </a:r>
            <a:r>
              <a:rPr lang="en-AU" sz="900" b="0" kern="0" dirty="0" smtClean="0">
                <a:solidFill>
                  <a:schemeClr val="tx1"/>
                </a:solidFill>
                <a:latin typeface="+mn-lt"/>
              </a:rPr>
              <a:t>and incentives </a:t>
            </a:r>
            <a:r>
              <a:rPr lang="en-AU" sz="900" b="0" kern="0" dirty="0">
                <a:solidFill>
                  <a:schemeClr val="tx1"/>
                </a:solidFill>
                <a:latin typeface="+mn-lt"/>
              </a:rPr>
              <a:t>for new job creation and investments (New Energy Jobs Fund) in </a:t>
            </a:r>
            <a:r>
              <a:rPr lang="en-AU" sz="900" b="0" kern="0" dirty="0" smtClean="0">
                <a:solidFill>
                  <a:schemeClr val="tx1"/>
                </a:solidFill>
                <a:latin typeface="+mn-lt"/>
              </a:rPr>
              <a:t>clean energy </a:t>
            </a:r>
            <a:r>
              <a:rPr lang="en-AU" sz="900" b="0" kern="0" dirty="0">
                <a:solidFill>
                  <a:schemeClr val="tx1"/>
                </a:solidFill>
                <a:latin typeface="+mn-lt"/>
              </a:rPr>
              <a:t>sector as well as broader industry engagement (Take2 pledge program</a:t>
            </a:r>
            <a:r>
              <a:rPr lang="en-AU" sz="900" b="0" kern="0" dirty="0" smtClean="0">
                <a:solidFill>
                  <a:schemeClr val="tx1"/>
                </a:solidFill>
                <a:latin typeface="+mn-lt"/>
              </a:rPr>
              <a:t>).</a:t>
            </a:r>
            <a:endParaRPr lang="en-US" sz="900" b="0" kern="0" dirty="0">
              <a:solidFill>
                <a:schemeClr val="tx1"/>
              </a:solidFill>
              <a:latin typeface="+mn-lt"/>
            </a:endParaRPr>
          </a:p>
        </p:txBody>
      </p:sp>
      <p:sp>
        <p:nvSpPr>
          <p:cNvPr id="24" name="Text Placeholder 4">
            <a:extLst>
              <a:ext uri="{FF2B5EF4-FFF2-40B4-BE49-F238E27FC236}">
                <a16:creationId xmlns:a16="http://schemas.microsoft.com/office/drawing/2014/main" id="{ADFB61A9-FBE3-41CA-892E-504296A9AE0B}"/>
              </a:ext>
            </a:extLst>
          </p:cNvPr>
          <p:cNvSpPr txBox="1">
            <a:spLocks/>
          </p:cNvSpPr>
          <p:nvPr/>
        </p:nvSpPr>
        <p:spPr>
          <a:xfrm>
            <a:off x="7219113" y="5137645"/>
            <a:ext cx="2951999" cy="1397177"/>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Opposition</a:t>
            </a:r>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1579" b="0" kern="0" dirty="0">
                <a:solidFill>
                  <a:srgbClr val="0E25E4"/>
                </a:solidFill>
                <a:latin typeface="+mn-lt"/>
                <a:cs typeface="Arial" panose="020B0604020202020204" pitchFamily="34" charset="0"/>
              </a:rPr>
              <a:t/>
            </a:r>
            <a:br>
              <a:rPr lang="en-AU" sz="1579" b="0" kern="0" dirty="0">
                <a:solidFill>
                  <a:srgbClr val="0E25E4"/>
                </a:solidFill>
                <a:latin typeface="+mn-lt"/>
                <a:cs typeface="Arial" panose="020B0604020202020204" pitchFamily="34" charset="0"/>
              </a:rPr>
            </a:br>
            <a:r>
              <a:rPr lang="en-AU" sz="900" b="0" kern="0" dirty="0" smtClean="0">
                <a:solidFill>
                  <a:schemeClr val="tx1"/>
                </a:solidFill>
                <a:latin typeface="+mn-lt"/>
              </a:rPr>
              <a:t>While there is great support for renewable energy,  conversations with community members indicate a community division and some potential local opposition towards solar or wind farm developments. It is important to understand and try to address their concerns while communicating about the project steps in a transparent and open way.</a:t>
            </a:r>
            <a:endParaRPr lang="en-US" sz="900" b="0" kern="0" dirty="0">
              <a:solidFill>
                <a:schemeClr val="tx1"/>
              </a:solidFill>
              <a:latin typeface="+mn-lt"/>
            </a:endParaRPr>
          </a:p>
        </p:txBody>
      </p:sp>
      <p:sp>
        <p:nvSpPr>
          <p:cNvPr id="2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Institute for Sustainable Futures</a:t>
            </a:r>
            <a:endParaRPr lang="en-AU" dirty="0">
              <a:solidFill>
                <a:schemeClr val="accent5">
                  <a:lumMod val="50000"/>
                </a:schemeClr>
              </a:solidFill>
            </a:endParaRPr>
          </a:p>
        </p:txBody>
      </p:sp>
      <p:pic>
        <p:nvPicPr>
          <p:cNvPr id="3" name="Picture 2"/>
          <p:cNvPicPr>
            <a:picLocks noChangeAspect="1"/>
          </p:cNvPicPr>
          <p:nvPr/>
        </p:nvPicPr>
        <p:blipFill rotWithShape="1">
          <a:blip r:embed="rId3"/>
          <a:srcRect t="31344" b="14823"/>
          <a:stretch/>
        </p:blipFill>
        <p:spPr>
          <a:xfrm>
            <a:off x="536801" y="1886875"/>
            <a:ext cx="2960565" cy="1070160"/>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742" t="27288" r="35126" b="41666"/>
          <a:stretch/>
        </p:blipFill>
        <p:spPr>
          <a:xfrm>
            <a:off x="7219113" y="1860284"/>
            <a:ext cx="3004131" cy="1090718"/>
          </a:xfrm>
          <a:prstGeom prst="rect">
            <a:avLst/>
          </a:prstGeom>
        </p:spPr>
      </p:pic>
      <p:sp>
        <p:nvSpPr>
          <p:cNvPr id="6" name="TextBox 5"/>
          <p:cNvSpPr txBox="1"/>
          <p:nvPr/>
        </p:nvSpPr>
        <p:spPr>
          <a:xfrm>
            <a:off x="450441" y="1168401"/>
            <a:ext cx="9701559" cy="400110"/>
          </a:xfrm>
          <a:prstGeom prst="rect">
            <a:avLst/>
          </a:prstGeom>
          <a:noFill/>
        </p:spPr>
        <p:txBody>
          <a:bodyPr wrap="square" rtlCol="0">
            <a:spAutoFit/>
          </a:bodyPr>
          <a:lstStyle/>
          <a:p>
            <a:r>
              <a:rPr lang="en-AU" sz="2000" dirty="0" smtClean="0">
                <a:solidFill>
                  <a:srgbClr val="757575"/>
                </a:solidFill>
              </a:rPr>
              <a:t>Households and local businesses are driving the solar rooftop revolution in Heyfield</a:t>
            </a:r>
            <a:endParaRPr lang="en-AU" sz="2000" dirty="0">
              <a:solidFill>
                <a:srgbClr val="757575"/>
              </a:solidFill>
            </a:endParaRPr>
          </a:p>
        </p:txBody>
      </p:sp>
    </p:spTree>
    <p:extLst>
      <p:ext uri="{BB962C8B-B14F-4D97-AF65-F5344CB8AC3E}">
        <p14:creationId xmlns:p14="http://schemas.microsoft.com/office/powerpoint/2010/main" val="1342360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9476" y="748058"/>
            <a:ext cx="9071610" cy="881775"/>
          </a:xfrm>
        </p:spPr>
        <p:txBody>
          <a:bodyPr/>
          <a:lstStyle/>
          <a:p>
            <a:r>
              <a:rPr lang="en-US" dirty="0" smtClean="0"/>
              <a:t>Engagement audiences and actions</a:t>
            </a:r>
            <a:endParaRPr lang="en-US" dirty="0"/>
          </a:p>
        </p:txBody>
      </p:sp>
      <p:graphicFrame>
        <p:nvGraphicFramePr>
          <p:cNvPr id="5" name="Diagram 4"/>
          <p:cNvGraphicFramePr/>
          <p:nvPr>
            <p:extLst/>
          </p:nvPr>
        </p:nvGraphicFramePr>
        <p:xfrm>
          <a:off x="810101" y="1629833"/>
          <a:ext cx="8820985" cy="5318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46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ontent Placeholder 9">
            <a:extLst>
              <a:ext uri="{FF2B5EF4-FFF2-40B4-BE49-F238E27FC236}">
                <a16:creationId xmlns:a16="http://schemas.microsoft.com/office/drawing/2014/main" id="{1F4F8859-10EF-46AE-BB34-73567D438804}"/>
              </a:ext>
            </a:extLst>
          </p:cNvPr>
          <p:cNvSpPr txBox="1">
            <a:spLocks/>
          </p:cNvSpPr>
          <p:nvPr/>
        </p:nvSpPr>
        <p:spPr>
          <a:xfrm>
            <a:off x="6311945" y="5677358"/>
            <a:ext cx="3387001"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Opportunities and Challenges</a:t>
            </a:r>
            <a:endParaRPr lang="en-US" sz="1400" dirty="0">
              <a:solidFill>
                <a:schemeClr val="tx1"/>
              </a:solidFill>
            </a:endParaRPr>
          </a:p>
        </p:txBody>
      </p:sp>
      <p:sp>
        <p:nvSpPr>
          <p:cNvPr id="54" name="Content Placeholder 9">
            <a:extLst>
              <a:ext uri="{FF2B5EF4-FFF2-40B4-BE49-F238E27FC236}">
                <a16:creationId xmlns:a16="http://schemas.microsoft.com/office/drawing/2014/main" id="{1F4F8859-10EF-46AE-BB34-73567D438804}"/>
              </a:ext>
            </a:extLst>
          </p:cNvPr>
          <p:cNvSpPr txBox="1">
            <a:spLocks/>
          </p:cNvSpPr>
          <p:nvPr/>
        </p:nvSpPr>
        <p:spPr>
          <a:xfrm>
            <a:off x="6321932" y="4919768"/>
            <a:ext cx="2846803"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Communication Strategy </a:t>
            </a:r>
            <a:endParaRPr lang="en-US" sz="1400" dirty="0">
              <a:solidFill>
                <a:schemeClr val="tx1"/>
              </a:solidFill>
            </a:endParaRPr>
          </a:p>
        </p:txBody>
      </p:sp>
      <p:sp>
        <p:nvSpPr>
          <p:cNvPr id="48" name="Content Placeholder 9">
            <a:extLst>
              <a:ext uri="{FF2B5EF4-FFF2-40B4-BE49-F238E27FC236}">
                <a16:creationId xmlns:a16="http://schemas.microsoft.com/office/drawing/2014/main" id="{1F4F8859-10EF-46AE-BB34-73567D438804}"/>
              </a:ext>
            </a:extLst>
          </p:cNvPr>
          <p:cNvSpPr txBox="1">
            <a:spLocks/>
          </p:cNvSpPr>
          <p:nvPr/>
        </p:nvSpPr>
        <p:spPr>
          <a:xfrm>
            <a:off x="6321932" y="4145443"/>
            <a:ext cx="2846803"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Engagement Activities</a:t>
            </a:r>
            <a:endParaRPr lang="en-US" sz="1400" dirty="0">
              <a:solidFill>
                <a:schemeClr val="tx1"/>
              </a:solidFill>
            </a:endParaRPr>
          </a:p>
        </p:txBody>
      </p:sp>
      <p:sp>
        <p:nvSpPr>
          <p:cNvPr id="45" name="Content Placeholder 9">
            <a:extLst>
              <a:ext uri="{FF2B5EF4-FFF2-40B4-BE49-F238E27FC236}">
                <a16:creationId xmlns:a16="http://schemas.microsoft.com/office/drawing/2014/main" id="{1F4F8859-10EF-46AE-BB34-73567D438804}"/>
              </a:ext>
            </a:extLst>
          </p:cNvPr>
          <p:cNvSpPr txBox="1">
            <a:spLocks/>
          </p:cNvSpPr>
          <p:nvPr/>
        </p:nvSpPr>
        <p:spPr>
          <a:xfrm>
            <a:off x="6254622" y="3393993"/>
            <a:ext cx="2846803"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Stakeholder Mapping</a:t>
            </a:r>
            <a:endParaRPr lang="en-US" sz="1400" dirty="0">
              <a:solidFill>
                <a:schemeClr val="tx1"/>
              </a:solidFill>
            </a:endParaRPr>
          </a:p>
        </p:txBody>
      </p:sp>
      <p:grpSp>
        <p:nvGrpSpPr>
          <p:cNvPr id="4" name="Group 3"/>
          <p:cNvGrpSpPr/>
          <p:nvPr/>
        </p:nvGrpSpPr>
        <p:grpSpPr>
          <a:xfrm>
            <a:off x="5908774" y="2587473"/>
            <a:ext cx="4399966" cy="606026"/>
            <a:chOff x="5517457" y="1432395"/>
            <a:chExt cx="4399966" cy="606026"/>
          </a:xfrm>
        </p:grpSpPr>
        <p:sp>
          <p:nvSpPr>
            <p:cNvPr id="30" name="Content Placeholder 9">
              <a:extLst>
                <a:ext uri="{FF2B5EF4-FFF2-40B4-BE49-F238E27FC236}">
                  <a16:creationId xmlns:a16="http://schemas.microsoft.com/office/drawing/2014/main" id="{E6A874F3-0FE6-46BD-9D35-E5FE28F7FD81}"/>
                </a:ext>
              </a:extLst>
            </p:cNvPr>
            <p:cNvSpPr txBox="1">
              <a:spLocks/>
            </p:cNvSpPr>
            <p:nvPr/>
          </p:nvSpPr>
          <p:spPr>
            <a:xfrm>
              <a:off x="5597423" y="1432395"/>
              <a:ext cx="4320000" cy="606026"/>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Community Engagement Strategy</a:t>
              </a:r>
              <a:endParaRPr lang="en-US" sz="1400" dirty="0">
                <a:solidFill>
                  <a:schemeClr val="tx1"/>
                </a:solidFill>
              </a:endParaRPr>
            </a:p>
          </p:txBody>
        </p:sp>
        <p:sp>
          <p:nvSpPr>
            <p:cNvPr id="29" name="Oval 28">
              <a:extLst>
                <a:ext uri="{FF2B5EF4-FFF2-40B4-BE49-F238E27FC236}">
                  <a16:creationId xmlns:a16="http://schemas.microsoft.com/office/drawing/2014/main" id="{A0F3CCA1-A8C4-495E-A8F6-72A6507DBB7A}"/>
                </a:ext>
              </a:extLst>
            </p:cNvPr>
            <p:cNvSpPr>
              <a:spLocks noChangeAspect="1"/>
            </p:cNvSpPr>
            <p:nvPr/>
          </p:nvSpPr>
          <p:spPr>
            <a:xfrm>
              <a:off x="5517457" y="1440208"/>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04</a:t>
              </a:r>
              <a:endParaRPr lang="en-AU" sz="1150" b="1" dirty="0"/>
            </a:p>
          </p:txBody>
        </p:sp>
      </p:grpSp>
      <p:sp>
        <p:nvSpPr>
          <p:cNvPr id="26" name="Content Placeholder 9">
            <a:extLst>
              <a:ext uri="{FF2B5EF4-FFF2-40B4-BE49-F238E27FC236}">
                <a16:creationId xmlns:a16="http://schemas.microsoft.com/office/drawing/2014/main" id="{E6A874F3-0FE6-46BD-9D35-E5FE28F7FD81}"/>
              </a:ext>
            </a:extLst>
          </p:cNvPr>
          <p:cNvSpPr txBox="1">
            <a:spLocks/>
          </p:cNvSpPr>
          <p:nvPr/>
        </p:nvSpPr>
        <p:spPr>
          <a:xfrm>
            <a:off x="5908774" y="1664025"/>
            <a:ext cx="4320000" cy="606026"/>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err="1" smtClean="0">
                <a:solidFill>
                  <a:schemeClr val="tx1"/>
                </a:solidFill>
              </a:rPr>
              <a:t>Heyfield’s</a:t>
            </a:r>
            <a:r>
              <a:rPr lang="en-US" sz="1400" dirty="0" smtClean="0">
                <a:solidFill>
                  <a:schemeClr val="tx1"/>
                </a:solidFill>
              </a:rPr>
              <a:t> Renewable Energy Vision</a:t>
            </a:r>
            <a:endParaRPr lang="en-US" sz="1400" dirty="0">
              <a:solidFill>
                <a:schemeClr val="tx1"/>
              </a:solidFill>
            </a:endParaRPr>
          </a:p>
        </p:txBody>
      </p:sp>
      <p:sp>
        <p:nvSpPr>
          <p:cNvPr id="2" name="object 2"/>
          <p:cNvSpPr txBox="1">
            <a:spLocks noGrp="1"/>
          </p:cNvSpPr>
          <p:nvPr>
            <p:ph type="title"/>
          </p:nvPr>
        </p:nvSpPr>
        <p:spPr/>
        <p:txBody>
          <a:bodyPr/>
          <a:lstStyle/>
          <a:p>
            <a:r>
              <a:rPr lang="en-US" dirty="0" smtClean="0"/>
              <a:t>List of Content</a:t>
            </a:r>
            <a:endParaRPr lang="en-US" dirty="0"/>
          </a:p>
        </p:txBody>
      </p:sp>
      <p:sp>
        <p:nvSpPr>
          <p:cNvPr id="10" name="Content Placeholder 9">
            <a:extLst>
              <a:ext uri="{FF2B5EF4-FFF2-40B4-BE49-F238E27FC236}">
                <a16:creationId xmlns:a16="http://schemas.microsoft.com/office/drawing/2014/main" id="{2EA68B67-D756-4600-97EC-BAC6F971D346}"/>
              </a:ext>
            </a:extLst>
          </p:cNvPr>
          <p:cNvSpPr>
            <a:spLocks noGrp="1"/>
          </p:cNvSpPr>
          <p:nvPr>
            <p:ph idx="4294967295"/>
          </p:nvPr>
        </p:nvSpPr>
        <p:spPr>
          <a:xfrm>
            <a:off x="540000" y="1664025"/>
            <a:ext cx="4320000" cy="590400"/>
          </a:xfrm>
        </p:spPr>
        <p:txBody>
          <a:bodyPr anchor="ctr" anchorCtr="0">
            <a:normAutofit/>
          </a:bodyPr>
          <a:lstStyle/>
          <a:p>
            <a:pPr marL="801688"/>
            <a:r>
              <a:rPr lang="en-US" sz="1400" dirty="0" smtClean="0">
                <a:solidFill>
                  <a:schemeClr val="tx1"/>
                </a:solidFill>
              </a:rPr>
              <a:t>Introduction</a:t>
            </a:r>
            <a:endParaRPr lang="en-US" sz="1400" dirty="0">
              <a:solidFill>
                <a:schemeClr val="tx1"/>
              </a:solidFill>
            </a:endParaRPr>
          </a:p>
        </p:txBody>
      </p:sp>
      <p:sp>
        <p:nvSpPr>
          <p:cNvPr id="11" name="Oval 10">
            <a:extLst>
              <a:ext uri="{FF2B5EF4-FFF2-40B4-BE49-F238E27FC236}">
                <a16:creationId xmlns:a16="http://schemas.microsoft.com/office/drawing/2014/main" id="{A6FF596B-791C-44B6-B926-3285E6BDB3F2}"/>
              </a:ext>
            </a:extLst>
          </p:cNvPr>
          <p:cNvSpPr>
            <a:spLocks noChangeAspect="1"/>
          </p:cNvSpPr>
          <p:nvPr/>
        </p:nvSpPr>
        <p:spPr>
          <a:xfrm>
            <a:off x="540000" y="1664025"/>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01</a:t>
            </a:r>
            <a:endParaRPr lang="en-AU" sz="1150" b="1" dirty="0"/>
          </a:p>
        </p:txBody>
      </p:sp>
      <p:sp>
        <p:nvSpPr>
          <p:cNvPr id="12" name="Oval 11">
            <a:extLst>
              <a:ext uri="{FF2B5EF4-FFF2-40B4-BE49-F238E27FC236}">
                <a16:creationId xmlns:a16="http://schemas.microsoft.com/office/drawing/2014/main" id="{97F1DF9C-8CD4-45B1-BB7B-AC91B6ADBAAA}"/>
              </a:ext>
            </a:extLst>
          </p:cNvPr>
          <p:cNvSpPr>
            <a:spLocks noChangeAspect="1"/>
          </p:cNvSpPr>
          <p:nvPr/>
        </p:nvSpPr>
        <p:spPr>
          <a:xfrm>
            <a:off x="540000" y="2600396"/>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02</a:t>
            </a:r>
            <a:endParaRPr lang="en-AU" sz="1150" b="1" dirty="0"/>
          </a:p>
        </p:txBody>
      </p:sp>
      <p:sp>
        <p:nvSpPr>
          <p:cNvPr id="18" name="Oval 17">
            <a:extLst>
              <a:ext uri="{FF2B5EF4-FFF2-40B4-BE49-F238E27FC236}">
                <a16:creationId xmlns:a16="http://schemas.microsoft.com/office/drawing/2014/main" id="{2188DF60-E0B6-4C1F-984E-DD918E51D233}"/>
              </a:ext>
            </a:extLst>
          </p:cNvPr>
          <p:cNvSpPr>
            <a:spLocks noChangeAspect="1"/>
          </p:cNvSpPr>
          <p:nvPr/>
        </p:nvSpPr>
        <p:spPr>
          <a:xfrm>
            <a:off x="696966" y="3369186"/>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2.1</a:t>
            </a:r>
            <a:endParaRPr lang="en-AU" sz="1150" b="1" dirty="0"/>
          </a:p>
        </p:txBody>
      </p:sp>
      <p:sp>
        <p:nvSpPr>
          <p:cNvPr id="19" name="Oval 18">
            <a:extLst>
              <a:ext uri="{FF2B5EF4-FFF2-40B4-BE49-F238E27FC236}">
                <a16:creationId xmlns:a16="http://schemas.microsoft.com/office/drawing/2014/main" id="{56467079-AF3D-448A-A67F-AF4D9A856092}"/>
              </a:ext>
            </a:extLst>
          </p:cNvPr>
          <p:cNvSpPr>
            <a:spLocks noChangeAspect="1"/>
          </p:cNvSpPr>
          <p:nvPr/>
        </p:nvSpPr>
        <p:spPr>
          <a:xfrm>
            <a:off x="696966" y="4924897"/>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2.3</a:t>
            </a:r>
            <a:endParaRPr lang="en-AU" sz="1150" b="1" dirty="0"/>
          </a:p>
        </p:txBody>
      </p:sp>
      <p:sp>
        <p:nvSpPr>
          <p:cNvPr id="21" name="Oval 20">
            <a:extLst>
              <a:ext uri="{FF2B5EF4-FFF2-40B4-BE49-F238E27FC236}">
                <a16:creationId xmlns:a16="http://schemas.microsoft.com/office/drawing/2014/main" id="{A0F3CCA1-A8C4-495E-A8F6-72A6507DBB7A}"/>
              </a:ext>
            </a:extLst>
          </p:cNvPr>
          <p:cNvSpPr>
            <a:spLocks noChangeAspect="1"/>
          </p:cNvSpPr>
          <p:nvPr/>
        </p:nvSpPr>
        <p:spPr>
          <a:xfrm>
            <a:off x="5908774" y="1664025"/>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03</a:t>
            </a:r>
            <a:endParaRPr lang="en-AU" sz="1150" b="1" dirty="0"/>
          </a:p>
        </p:txBody>
      </p:sp>
      <p:sp>
        <p:nvSpPr>
          <p:cNvPr id="22" name="Content Placeholder 9">
            <a:extLst>
              <a:ext uri="{FF2B5EF4-FFF2-40B4-BE49-F238E27FC236}">
                <a16:creationId xmlns:a16="http://schemas.microsoft.com/office/drawing/2014/main" id="{DFAB19D2-2430-4E32-9F6B-659460A75A73}"/>
              </a:ext>
            </a:extLst>
          </p:cNvPr>
          <p:cNvSpPr txBox="1">
            <a:spLocks/>
          </p:cNvSpPr>
          <p:nvPr/>
        </p:nvSpPr>
        <p:spPr>
          <a:xfrm>
            <a:off x="539999" y="2600396"/>
            <a:ext cx="4555415"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Prefeasibility Study: Context and Areas of Work</a:t>
            </a:r>
            <a:endParaRPr lang="en-US" sz="1400" dirty="0">
              <a:solidFill>
                <a:schemeClr val="tx1"/>
              </a:solidFill>
            </a:endParaRPr>
          </a:p>
        </p:txBody>
      </p:sp>
      <p:sp>
        <p:nvSpPr>
          <p:cNvPr id="23" name="Content Placeholder 9">
            <a:extLst>
              <a:ext uri="{FF2B5EF4-FFF2-40B4-BE49-F238E27FC236}">
                <a16:creationId xmlns:a16="http://schemas.microsoft.com/office/drawing/2014/main" id="{1F4F8859-10EF-46AE-BB34-73567D438804}"/>
              </a:ext>
            </a:extLst>
          </p:cNvPr>
          <p:cNvSpPr txBox="1">
            <a:spLocks/>
          </p:cNvSpPr>
          <p:nvPr/>
        </p:nvSpPr>
        <p:spPr>
          <a:xfrm>
            <a:off x="696966" y="3390006"/>
            <a:ext cx="3710301"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Community Energy</a:t>
            </a:r>
            <a:endParaRPr lang="en-US" sz="1400" dirty="0">
              <a:solidFill>
                <a:schemeClr val="tx1"/>
              </a:solidFill>
            </a:endParaRPr>
          </a:p>
        </p:txBody>
      </p:sp>
      <p:sp>
        <p:nvSpPr>
          <p:cNvPr id="24" name="Content Placeholder 9">
            <a:extLst>
              <a:ext uri="{FF2B5EF4-FFF2-40B4-BE49-F238E27FC236}">
                <a16:creationId xmlns:a16="http://schemas.microsoft.com/office/drawing/2014/main" id="{81DA5EAA-23B0-458D-A72E-B8452C42CDE0}"/>
              </a:ext>
            </a:extLst>
          </p:cNvPr>
          <p:cNvSpPr txBox="1">
            <a:spLocks/>
          </p:cNvSpPr>
          <p:nvPr/>
        </p:nvSpPr>
        <p:spPr>
          <a:xfrm>
            <a:off x="696966" y="5025850"/>
            <a:ext cx="5715676" cy="57477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Status of Renewable Energy </a:t>
            </a:r>
            <a:r>
              <a:rPr lang="en-US" sz="1400" dirty="0">
                <a:solidFill>
                  <a:schemeClr val="tx1"/>
                </a:solidFill>
              </a:rPr>
              <a:t>in </a:t>
            </a:r>
            <a:r>
              <a:rPr lang="en-US" sz="1400" dirty="0" err="1" smtClean="0">
                <a:solidFill>
                  <a:schemeClr val="tx1"/>
                </a:solidFill>
              </a:rPr>
              <a:t>Heyfield</a:t>
            </a:r>
            <a:endParaRPr lang="en-US" sz="1400" dirty="0">
              <a:solidFill>
                <a:schemeClr val="tx1"/>
              </a:solidFill>
            </a:endParaRPr>
          </a:p>
        </p:txBody>
      </p:sp>
      <p:sp>
        <p:nvSpPr>
          <p:cNvPr id="28" name="Slide Number Placeholder 27">
            <a:extLst>
              <a:ext uri="{FF2B5EF4-FFF2-40B4-BE49-F238E27FC236}">
                <a16:creationId xmlns:a16="http://schemas.microsoft.com/office/drawing/2014/main" id="{EE5B38B1-A446-424F-9340-71EB565AD101}"/>
              </a:ext>
            </a:extLst>
          </p:cNvPr>
          <p:cNvSpPr>
            <a:spLocks noGrp="1"/>
          </p:cNvSpPr>
          <p:nvPr>
            <p:ph type="sldNum" sz="quarter" idx="12"/>
          </p:nvPr>
        </p:nvSpPr>
        <p:spPr/>
        <p:txBody>
          <a:bodyPr/>
          <a:lstStyle/>
          <a:p>
            <a:fld id="{0A27FA32-C0E3-4FDB-B8B0-DA46B61DD1DE}" type="slidenum">
              <a:rPr lang="en-AU" smtClean="0"/>
              <a:t>3</a:t>
            </a:fld>
            <a:endParaRPr lang="en-AU"/>
          </a:p>
        </p:txBody>
      </p:sp>
      <p:grpSp>
        <p:nvGrpSpPr>
          <p:cNvPr id="34" name="Group 33"/>
          <p:cNvGrpSpPr/>
          <p:nvPr/>
        </p:nvGrpSpPr>
        <p:grpSpPr>
          <a:xfrm>
            <a:off x="5908774" y="6449212"/>
            <a:ext cx="4439818" cy="606026"/>
            <a:chOff x="5557309" y="3268390"/>
            <a:chExt cx="4439818" cy="606026"/>
          </a:xfrm>
        </p:grpSpPr>
        <p:sp>
          <p:nvSpPr>
            <p:cNvPr id="36" name="Content Placeholder 9">
              <a:extLst>
                <a:ext uri="{FF2B5EF4-FFF2-40B4-BE49-F238E27FC236}">
                  <a16:creationId xmlns:a16="http://schemas.microsoft.com/office/drawing/2014/main" id="{E6A874F3-0FE6-46BD-9D35-E5FE28F7FD81}"/>
                </a:ext>
              </a:extLst>
            </p:cNvPr>
            <p:cNvSpPr txBox="1">
              <a:spLocks/>
            </p:cNvSpPr>
            <p:nvPr/>
          </p:nvSpPr>
          <p:spPr>
            <a:xfrm>
              <a:off x="5677127" y="3268390"/>
              <a:ext cx="4320000" cy="606026"/>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Summary and next steps</a:t>
              </a:r>
              <a:endParaRPr lang="en-US" sz="1400" dirty="0">
                <a:solidFill>
                  <a:schemeClr val="tx1"/>
                </a:solidFill>
              </a:endParaRPr>
            </a:p>
          </p:txBody>
        </p:sp>
        <p:sp>
          <p:nvSpPr>
            <p:cNvPr id="35" name="Oval 34">
              <a:extLst>
                <a:ext uri="{FF2B5EF4-FFF2-40B4-BE49-F238E27FC236}">
                  <a16:creationId xmlns:a16="http://schemas.microsoft.com/office/drawing/2014/main" id="{A0F3CCA1-A8C4-495E-A8F6-72A6507DBB7A}"/>
                </a:ext>
              </a:extLst>
            </p:cNvPr>
            <p:cNvSpPr>
              <a:spLocks noChangeAspect="1"/>
            </p:cNvSpPr>
            <p:nvPr/>
          </p:nvSpPr>
          <p:spPr>
            <a:xfrm>
              <a:off x="5557309" y="3268390"/>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05</a:t>
              </a:r>
              <a:endParaRPr lang="en-AU" sz="1150" b="1" dirty="0"/>
            </a:p>
          </p:txBody>
        </p:sp>
      </p:grpSp>
      <p:sp>
        <p:nvSpPr>
          <p:cNvPr id="6" name="TextBox 5"/>
          <p:cNvSpPr txBox="1"/>
          <p:nvPr/>
        </p:nvSpPr>
        <p:spPr>
          <a:xfrm>
            <a:off x="5109686" y="2758909"/>
            <a:ext cx="704850" cy="276999"/>
          </a:xfrm>
          <a:prstGeom prst="rect">
            <a:avLst/>
          </a:prstGeom>
          <a:noFill/>
        </p:spPr>
        <p:txBody>
          <a:bodyPr wrap="square" rtlCol="0">
            <a:spAutoFit/>
          </a:bodyPr>
          <a:lstStyle/>
          <a:p>
            <a:r>
              <a:rPr lang="en-AU" sz="1200" dirty="0"/>
              <a:t>7</a:t>
            </a:r>
          </a:p>
        </p:txBody>
      </p:sp>
      <p:sp>
        <p:nvSpPr>
          <p:cNvPr id="37" name="TextBox 36"/>
          <p:cNvSpPr txBox="1"/>
          <p:nvPr/>
        </p:nvSpPr>
        <p:spPr>
          <a:xfrm>
            <a:off x="5095414" y="1828048"/>
            <a:ext cx="704850" cy="276999"/>
          </a:xfrm>
          <a:prstGeom prst="rect">
            <a:avLst/>
          </a:prstGeom>
          <a:noFill/>
        </p:spPr>
        <p:txBody>
          <a:bodyPr wrap="square" rtlCol="0">
            <a:spAutoFit/>
          </a:bodyPr>
          <a:lstStyle/>
          <a:p>
            <a:r>
              <a:rPr lang="en-AU" sz="1200" dirty="0" smtClean="0"/>
              <a:t>4</a:t>
            </a:r>
            <a:endParaRPr lang="en-AU" sz="1200" dirty="0"/>
          </a:p>
        </p:txBody>
      </p:sp>
      <p:sp>
        <p:nvSpPr>
          <p:cNvPr id="38" name="TextBox 37"/>
          <p:cNvSpPr txBox="1"/>
          <p:nvPr/>
        </p:nvSpPr>
        <p:spPr>
          <a:xfrm>
            <a:off x="5109686" y="3471208"/>
            <a:ext cx="704850" cy="276999"/>
          </a:xfrm>
          <a:prstGeom prst="rect">
            <a:avLst/>
          </a:prstGeom>
          <a:noFill/>
        </p:spPr>
        <p:txBody>
          <a:bodyPr wrap="square" rtlCol="0">
            <a:spAutoFit/>
          </a:bodyPr>
          <a:lstStyle/>
          <a:p>
            <a:r>
              <a:rPr lang="en-AU" sz="1200" dirty="0"/>
              <a:t>9</a:t>
            </a:r>
          </a:p>
        </p:txBody>
      </p:sp>
      <p:sp>
        <p:nvSpPr>
          <p:cNvPr id="39" name="TextBox 38"/>
          <p:cNvSpPr txBox="1"/>
          <p:nvPr/>
        </p:nvSpPr>
        <p:spPr>
          <a:xfrm>
            <a:off x="5057865" y="4313785"/>
            <a:ext cx="704850" cy="276999"/>
          </a:xfrm>
          <a:prstGeom prst="rect">
            <a:avLst/>
          </a:prstGeom>
          <a:noFill/>
        </p:spPr>
        <p:txBody>
          <a:bodyPr wrap="square" rtlCol="0">
            <a:spAutoFit/>
          </a:bodyPr>
          <a:lstStyle/>
          <a:p>
            <a:r>
              <a:rPr lang="en-AU" sz="1200" dirty="0" smtClean="0"/>
              <a:t>12</a:t>
            </a:r>
            <a:endParaRPr lang="en-AU" sz="1200" dirty="0"/>
          </a:p>
        </p:txBody>
      </p:sp>
      <p:sp>
        <p:nvSpPr>
          <p:cNvPr id="40" name="TextBox 39"/>
          <p:cNvSpPr txBox="1"/>
          <p:nvPr/>
        </p:nvSpPr>
        <p:spPr>
          <a:xfrm>
            <a:off x="5057865" y="5172229"/>
            <a:ext cx="470068" cy="276999"/>
          </a:xfrm>
          <a:prstGeom prst="rect">
            <a:avLst/>
          </a:prstGeom>
          <a:noFill/>
        </p:spPr>
        <p:txBody>
          <a:bodyPr wrap="square" rtlCol="0">
            <a:spAutoFit/>
          </a:bodyPr>
          <a:lstStyle/>
          <a:p>
            <a:r>
              <a:rPr lang="en-AU" sz="1200" dirty="0" smtClean="0"/>
              <a:t>14</a:t>
            </a:r>
            <a:endParaRPr lang="en-AU" sz="1200" dirty="0"/>
          </a:p>
        </p:txBody>
      </p:sp>
      <p:sp>
        <p:nvSpPr>
          <p:cNvPr id="41" name="TextBox 40"/>
          <p:cNvSpPr txBox="1"/>
          <p:nvPr/>
        </p:nvSpPr>
        <p:spPr>
          <a:xfrm>
            <a:off x="9842674" y="1828538"/>
            <a:ext cx="704850" cy="276999"/>
          </a:xfrm>
          <a:prstGeom prst="rect">
            <a:avLst/>
          </a:prstGeom>
          <a:noFill/>
        </p:spPr>
        <p:txBody>
          <a:bodyPr wrap="square" rtlCol="0">
            <a:spAutoFit/>
          </a:bodyPr>
          <a:lstStyle/>
          <a:p>
            <a:r>
              <a:rPr lang="en-AU" sz="1200" dirty="0" smtClean="0"/>
              <a:t>19</a:t>
            </a:r>
            <a:endParaRPr lang="en-AU" sz="1200" dirty="0"/>
          </a:p>
        </p:txBody>
      </p:sp>
      <p:sp>
        <p:nvSpPr>
          <p:cNvPr id="42" name="TextBox 41"/>
          <p:cNvSpPr txBox="1"/>
          <p:nvPr/>
        </p:nvSpPr>
        <p:spPr>
          <a:xfrm>
            <a:off x="9843345" y="2774810"/>
            <a:ext cx="704850" cy="276999"/>
          </a:xfrm>
          <a:prstGeom prst="rect">
            <a:avLst/>
          </a:prstGeom>
          <a:noFill/>
        </p:spPr>
        <p:txBody>
          <a:bodyPr wrap="square" rtlCol="0">
            <a:spAutoFit/>
          </a:bodyPr>
          <a:lstStyle/>
          <a:p>
            <a:r>
              <a:rPr lang="en-AU" sz="1200" dirty="0" smtClean="0"/>
              <a:t>23</a:t>
            </a:r>
            <a:endParaRPr lang="en-AU" sz="1200" dirty="0"/>
          </a:p>
        </p:txBody>
      </p:sp>
      <p:sp>
        <p:nvSpPr>
          <p:cNvPr id="43" name="TextBox 42"/>
          <p:cNvSpPr txBox="1"/>
          <p:nvPr/>
        </p:nvSpPr>
        <p:spPr>
          <a:xfrm>
            <a:off x="9842674" y="6635444"/>
            <a:ext cx="402776" cy="276999"/>
          </a:xfrm>
          <a:prstGeom prst="rect">
            <a:avLst/>
          </a:prstGeom>
          <a:noFill/>
        </p:spPr>
        <p:txBody>
          <a:bodyPr wrap="square" rtlCol="0">
            <a:spAutoFit/>
          </a:bodyPr>
          <a:lstStyle/>
          <a:p>
            <a:r>
              <a:rPr lang="de-DE" sz="1200" dirty="0" smtClean="0"/>
              <a:t>38</a:t>
            </a:r>
            <a:endParaRPr lang="en-AU" sz="1200" dirty="0"/>
          </a:p>
        </p:txBody>
      </p:sp>
      <p:sp>
        <p:nvSpPr>
          <p:cNvPr id="31"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32" name="Oval 31">
            <a:extLst>
              <a:ext uri="{FF2B5EF4-FFF2-40B4-BE49-F238E27FC236}">
                <a16:creationId xmlns:a16="http://schemas.microsoft.com/office/drawing/2014/main" id="{2188DF60-E0B6-4C1F-984E-DD918E51D233}"/>
              </a:ext>
            </a:extLst>
          </p:cNvPr>
          <p:cNvSpPr>
            <a:spLocks noChangeAspect="1"/>
          </p:cNvSpPr>
          <p:nvPr/>
        </p:nvSpPr>
        <p:spPr>
          <a:xfrm>
            <a:off x="687317" y="4157085"/>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2.2</a:t>
            </a:r>
            <a:endParaRPr lang="en-AU" sz="1150" b="1" dirty="0"/>
          </a:p>
        </p:txBody>
      </p:sp>
      <p:sp>
        <p:nvSpPr>
          <p:cNvPr id="33" name="Content Placeholder 9">
            <a:extLst>
              <a:ext uri="{FF2B5EF4-FFF2-40B4-BE49-F238E27FC236}">
                <a16:creationId xmlns:a16="http://schemas.microsoft.com/office/drawing/2014/main" id="{1F4F8859-10EF-46AE-BB34-73567D438804}"/>
              </a:ext>
            </a:extLst>
          </p:cNvPr>
          <p:cNvSpPr txBox="1">
            <a:spLocks/>
          </p:cNvSpPr>
          <p:nvPr/>
        </p:nvSpPr>
        <p:spPr>
          <a:xfrm>
            <a:off x="696966" y="4177905"/>
            <a:ext cx="3700652"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Regional Context</a:t>
            </a:r>
            <a:endParaRPr lang="en-US" sz="1400" dirty="0">
              <a:solidFill>
                <a:schemeClr val="tx1"/>
              </a:solidFill>
            </a:endParaRPr>
          </a:p>
        </p:txBody>
      </p:sp>
      <p:sp>
        <p:nvSpPr>
          <p:cNvPr id="44" name="Oval 43">
            <a:extLst>
              <a:ext uri="{FF2B5EF4-FFF2-40B4-BE49-F238E27FC236}">
                <a16:creationId xmlns:a16="http://schemas.microsoft.com/office/drawing/2014/main" id="{2188DF60-E0B6-4C1F-984E-DD918E51D233}"/>
              </a:ext>
            </a:extLst>
          </p:cNvPr>
          <p:cNvSpPr>
            <a:spLocks noChangeAspect="1"/>
          </p:cNvSpPr>
          <p:nvPr/>
        </p:nvSpPr>
        <p:spPr>
          <a:xfrm>
            <a:off x="6254622" y="3385827"/>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.1</a:t>
            </a:r>
            <a:endParaRPr lang="en-AU" sz="1150" b="1" dirty="0"/>
          </a:p>
        </p:txBody>
      </p:sp>
      <p:sp>
        <p:nvSpPr>
          <p:cNvPr id="46" name="TextBox 45"/>
          <p:cNvSpPr txBox="1"/>
          <p:nvPr/>
        </p:nvSpPr>
        <p:spPr>
          <a:xfrm>
            <a:off x="9842674" y="3524388"/>
            <a:ext cx="353096" cy="276999"/>
          </a:xfrm>
          <a:prstGeom prst="rect">
            <a:avLst/>
          </a:prstGeom>
          <a:noFill/>
        </p:spPr>
        <p:txBody>
          <a:bodyPr wrap="square" rtlCol="0">
            <a:spAutoFit/>
          </a:bodyPr>
          <a:lstStyle/>
          <a:p>
            <a:r>
              <a:rPr lang="de-DE" sz="1200" dirty="0" smtClean="0"/>
              <a:t>28</a:t>
            </a:r>
            <a:endParaRPr lang="en-AU" sz="1200" dirty="0"/>
          </a:p>
        </p:txBody>
      </p:sp>
      <p:sp>
        <p:nvSpPr>
          <p:cNvPr id="47" name="Oval 46">
            <a:extLst>
              <a:ext uri="{FF2B5EF4-FFF2-40B4-BE49-F238E27FC236}">
                <a16:creationId xmlns:a16="http://schemas.microsoft.com/office/drawing/2014/main" id="{2188DF60-E0B6-4C1F-984E-DD918E51D233}"/>
              </a:ext>
            </a:extLst>
          </p:cNvPr>
          <p:cNvSpPr>
            <a:spLocks noChangeAspect="1"/>
          </p:cNvSpPr>
          <p:nvPr/>
        </p:nvSpPr>
        <p:spPr>
          <a:xfrm>
            <a:off x="6254622" y="4137277"/>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.2</a:t>
            </a:r>
            <a:endParaRPr lang="en-AU" sz="1150" b="1" dirty="0"/>
          </a:p>
        </p:txBody>
      </p:sp>
      <p:sp>
        <p:nvSpPr>
          <p:cNvPr id="49" name="TextBox 48"/>
          <p:cNvSpPr txBox="1"/>
          <p:nvPr/>
        </p:nvSpPr>
        <p:spPr>
          <a:xfrm>
            <a:off x="9842674" y="4275838"/>
            <a:ext cx="353097" cy="276999"/>
          </a:xfrm>
          <a:prstGeom prst="rect">
            <a:avLst/>
          </a:prstGeom>
          <a:noFill/>
        </p:spPr>
        <p:txBody>
          <a:bodyPr wrap="square" rtlCol="0">
            <a:spAutoFit/>
          </a:bodyPr>
          <a:lstStyle/>
          <a:p>
            <a:r>
              <a:rPr lang="de-DE" sz="1200" dirty="0" smtClean="0"/>
              <a:t>32</a:t>
            </a:r>
            <a:endParaRPr lang="en-AU" sz="1200" dirty="0"/>
          </a:p>
        </p:txBody>
      </p:sp>
      <p:sp>
        <p:nvSpPr>
          <p:cNvPr id="53" name="Oval 52">
            <a:extLst>
              <a:ext uri="{FF2B5EF4-FFF2-40B4-BE49-F238E27FC236}">
                <a16:creationId xmlns:a16="http://schemas.microsoft.com/office/drawing/2014/main" id="{2188DF60-E0B6-4C1F-984E-DD918E51D233}"/>
              </a:ext>
            </a:extLst>
          </p:cNvPr>
          <p:cNvSpPr>
            <a:spLocks noChangeAspect="1"/>
          </p:cNvSpPr>
          <p:nvPr/>
        </p:nvSpPr>
        <p:spPr>
          <a:xfrm>
            <a:off x="6254622" y="4911602"/>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.3</a:t>
            </a:r>
            <a:endParaRPr lang="en-AU" sz="1150" b="1" dirty="0"/>
          </a:p>
        </p:txBody>
      </p:sp>
      <p:sp>
        <p:nvSpPr>
          <p:cNvPr id="55" name="TextBox 54"/>
          <p:cNvSpPr txBox="1"/>
          <p:nvPr/>
        </p:nvSpPr>
        <p:spPr>
          <a:xfrm>
            <a:off x="9842674" y="5050163"/>
            <a:ext cx="408561" cy="276999"/>
          </a:xfrm>
          <a:prstGeom prst="rect">
            <a:avLst/>
          </a:prstGeom>
          <a:noFill/>
        </p:spPr>
        <p:txBody>
          <a:bodyPr wrap="square" rtlCol="0">
            <a:spAutoFit/>
          </a:bodyPr>
          <a:lstStyle/>
          <a:p>
            <a:r>
              <a:rPr lang="de-DE" sz="1200" dirty="0" smtClean="0"/>
              <a:t>34</a:t>
            </a:r>
            <a:endParaRPr lang="en-AU" sz="1200" dirty="0"/>
          </a:p>
        </p:txBody>
      </p:sp>
      <p:sp>
        <p:nvSpPr>
          <p:cNvPr id="56" name="Oval 55">
            <a:extLst>
              <a:ext uri="{FF2B5EF4-FFF2-40B4-BE49-F238E27FC236}">
                <a16:creationId xmlns:a16="http://schemas.microsoft.com/office/drawing/2014/main" id="{2188DF60-E0B6-4C1F-984E-DD918E51D233}"/>
              </a:ext>
            </a:extLst>
          </p:cNvPr>
          <p:cNvSpPr>
            <a:spLocks noChangeAspect="1"/>
          </p:cNvSpPr>
          <p:nvPr/>
        </p:nvSpPr>
        <p:spPr>
          <a:xfrm>
            <a:off x="6254622" y="5669192"/>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.4</a:t>
            </a:r>
            <a:endParaRPr lang="en-AU" sz="1150" b="1" dirty="0"/>
          </a:p>
        </p:txBody>
      </p:sp>
      <p:sp>
        <p:nvSpPr>
          <p:cNvPr id="58" name="TextBox 57"/>
          <p:cNvSpPr txBox="1"/>
          <p:nvPr/>
        </p:nvSpPr>
        <p:spPr>
          <a:xfrm>
            <a:off x="9842674" y="5807753"/>
            <a:ext cx="395730" cy="276999"/>
          </a:xfrm>
          <a:prstGeom prst="rect">
            <a:avLst/>
          </a:prstGeom>
          <a:noFill/>
        </p:spPr>
        <p:txBody>
          <a:bodyPr wrap="square" rtlCol="0">
            <a:spAutoFit/>
          </a:bodyPr>
          <a:lstStyle/>
          <a:p>
            <a:r>
              <a:rPr lang="de-DE" sz="1200" dirty="0" smtClean="0"/>
              <a:t>36</a:t>
            </a:r>
            <a:endParaRPr lang="en-AU" sz="1200" dirty="0"/>
          </a:p>
        </p:txBody>
      </p:sp>
    </p:spTree>
    <p:extLst>
      <p:ext uri="{BB962C8B-B14F-4D97-AF65-F5344CB8AC3E}">
        <p14:creationId xmlns:p14="http://schemas.microsoft.com/office/powerpoint/2010/main" val="2046031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normAutofit/>
          </a:bodyPr>
          <a:lstStyle/>
          <a:p>
            <a:r>
              <a:rPr lang="en-AU" dirty="0" smtClean="0"/>
              <a:t>4.2 Engagement </a:t>
            </a:r>
            <a:r>
              <a:rPr lang="en-AU" dirty="0"/>
              <a:t>A</a:t>
            </a:r>
            <a:r>
              <a:rPr lang="en-AU" dirty="0" smtClean="0"/>
              <a:t>ctivities</a:t>
            </a:r>
            <a:endParaRPr lang="en-AU"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30</a:t>
            </a:fld>
            <a:endParaRPr lang="en-AU"/>
          </a:p>
        </p:txBody>
      </p:sp>
      <p:graphicFrame>
        <p:nvGraphicFramePr>
          <p:cNvPr id="11" name="Table 10"/>
          <p:cNvGraphicFramePr>
            <a:graphicFrameLocks noGrp="1"/>
          </p:cNvGraphicFramePr>
          <p:nvPr>
            <p:extLst>
              <p:ext uri="{D42A27DB-BD31-4B8C-83A1-F6EECF244321}">
                <p14:modId xmlns:p14="http://schemas.microsoft.com/office/powerpoint/2010/main" val="707044947"/>
              </p:ext>
            </p:extLst>
          </p:nvPr>
        </p:nvGraphicFramePr>
        <p:xfrm>
          <a:off x="540000" y="1986279"/>
          <a:ext cx="9631112" cy="5194554"/>
        </p:xfrm>
        <a:graphic>
          <a:graphicData uri="http://schemas.openxmlformats.org/drawingml/2006/table">
            <a:tbl>
              <a:tblPr firstRow="1" bandRow="1">
                <a:tableStyleId>{5C22544A-7EE6-4342-B048-85BDC9FD1C3A}</a:tableStyleId>
              </a:tblPr>
              <a:tblGrid>
                <a:gridCol w="1395480">
                  <a:extLst>
                    <a:ext uri="{9D8B030D-6E8A-4147-A177-3AD203B41FA5}">
                      <a16:colId xmlns:a16="http://schemas.microsoft.com/office/drawing/2014/main" val="2649755590"/>
                    </a:ext>
                  </a:extLst>
                </a:gridCol>
                <a:gridCol w="3764280">
                  <a:extLst>
                    <a:ext uri="{9D8B030D-6E8A-4147-A177-3AD203B41FA5}">
                      <a16:colId xmlns:a16="http://schemas.microsoft.com/office/drawing/2014/main" val="224930432"/>
                    </a:ext>
                  </a:extLst>
                </a:gridCol>
                <a:gridCol w="1859280">
                  <a:extLst>
                    <a:ext uri="{9D8B030D-6E8A-4147-A177-3AD203B41FA5}">
                      <a16:colId xmlns:a16="http://schemas.microsoft.com/office/drawing/2014/main" val="1416630275"/>
                    </a:ext>
                  </a:extLst>
                </a:gridCol>
                <a:gridCol w="2612072">
                  <a:extLst>
                    <a:ext uri="{9D8B030D-6E8A-4147-A177-3AD203B41FA5}">
                      <a16:colId xmlns:a16="http://schemas.microsoft.com/office/drawing/2014/main" val="1015712500"/>
                    </a:ext>
                  </a:extLst>
                </a:gridCol>
              </a:tblGrid>
              <a:tr h="348489">
                <a:tc>
                  <a:txBody>
                    <a:bodyPr/>
                    <a:lstStyle/>
                    <a:p>
                      <a:pPr>
                        <a:lnSpc>
                          <a:spcPct val="115000"/>
                        </a:lnSpc>
                        <a:spcAft>
                          <a:spcPts val="0"/>
                        </a:spcAft>
                      </a:pPr>
                      <a:endParaRPr lang="en-AU"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201860246"/>
                  </a:ext>
                </a:extLst>
              </a:tr>
              <a:tr h="1020982">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One on one meetings</a:t>
                      </a:r>
                    </a:p>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(targeted)</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One-on-one meetings will be held to discuss more detailed aspects of the approach and share</a:t>
                      </a:r>
                      <a:r>
                        <a:rPr lang="en-AU" sz="1100" baseline="0" dirty="0" smtClean="0">
                          <a:solidFill>
                            <a:srgbClr val="000000"/>
                          </a:solidFill>
                          <a:effectLst/>
                          <a:latin typeface="Arial" panose="020B0604020202020204" pitchFamily="34" charset="0"/>
                          <a:ea typeface="Arial" panose="020B0604020202020204" pitchFamily="34" charset="0"/>
                        </a:rPr>
                        <a:t> relevant information and feedback</a:t>
                      </a:r>
                      <a:r>
                        <a:rPr lang="en-AU" sz="1100" dirty="0" smtClean="0">
                          <a:solidFill>
                            <a:srgbClr val="000000"/>
                          </a:solidFill>
                          <a:effectLst/>
                          <a:latin typeface="Arial" panose="020B0604020202020204" pitchFamily="34" charset="0"/>
                          <a:ea typeface="Arial" panose="020B0604020202020204" pitchFamily="34" charset="0"/>
                        </a:rPr>
                        <a:t>. And</a:t>
                      </a:r>
                      <a:r>
                        <a:rPr lang="en-AU" sz="1100" baseline="0" dirty="0" smtClean="0">
                          <a:solidFill>
                            <a:srgbClr val="000000"/>
                          </a:solidFill>
                          <a:effectLst/>
                          <a:latin typeface="Arial" panose="020B0604020202020204" pitchFamily="34" charset="0"/>
                          <a:ea typeface="Arial" panose="020B0604020202020204" pitchFamily="34" charset="0"/>
                        </a:rPr>
                        <a:t> to agree on future engagement methods. </a:t>
                      </a:r>
                      <a:r>
                        <a:rPr lang="en-AU" sz="1100" dirty="0" smtClean="0">
                          <a:solidFill>
                            <a:srgbClr val="000000"/>
                          </a:solidFill>
                          <a:effectLst/>
                          <a:latin typeface="Arial" panose="020B0604020202020204" pitchFamily="34" charset="0"/>
                          <a:ea typeface="Arial" panose="020B0604020202020204" pitchFamily="34" charset="0"/>
                        </a:rPr>
                        <a:t>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Local businesses,</a:t>
                      </a:r>
                      <a:r>
                        <a:rPr lang="en-AU" sz="1100" baseline="0" dirty="0" smtClean="0">
                          <a:solidFill>
                            <a:srgbClr val="000000"/>
                          </a:solidFill>
                          <a:effectLst/>
                          <a:latin typeface="Arial" panose="020B0604020202020204" pitchFamily="34" charset="0"/>
                          <a:ea typeface="Arial" panose="020B0604020202020204" pitchFamily="34" charset="0"/>
                        </a:rPr>
                        <a:t> Local Council (planners, sustainability staff, senior management), LVA and other government agencies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kern="1200" baseline="0" dirty="0" smtClean="0">
                          <a:solidFill>
                            <a:srgbClr val="000000"/>
                          </a:solidFill>
                          <a:effectLst/>
                          <a:latin typeface="Arial" panose="020B0604020202020204" pitchFamily="34" charset="0"/>
                          <a:ea typeface="Arial" panose="020B0604020202020204" pitchFamily="34" charset="0"/>
                          <a:cs typeface="+mn-cs"/>
                        </a:rPr>
                        <a:t>Contact key stakeholders to arrange meeting times &amp; to source any relevant documents. Have small meetings of 3-4 people and also invite them to do other activities as appropriate.</a:t>
                      </a:r>
                    </a:p>
                  </a:txBody>
                  <a:tcPr marL="63500" marR="63500" marT="63500" marB="63500"/>
                </a:tc>
                <a:extLst>
                  <a:ext uri="{0D108BD9-81ED-4DB2-BD59-A6C34878D82A}">
                    <a16:rowId xmlns:a16="http://schemas.microsoft.com/office/drawing/2014/main" val="1906790119"/>
                  </a:ext>
                </a:extLst>
              </a:tr>
              <a:tr h="1201406">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0" i="0" u="none" strike="noStrike" kern="1200" baseline="0" dirty="0" smtClean="0">
                          <a:solidFill>
                            <a:srgbClr val="181818"/>
                          </a:solidFill>
                          <a:latin typeface="+mn-lt"/>
                          <a:ea typeface="+mn-ea"/>
                          <a:cs typeface="+mn-cs"/>
                        </a:rPr>
                        <a:t>Local project contact</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 local project</a:t>
                      </a:r>
                      <a:r>
                        <a:rPr lang="en-AU" sz="1100" baseline="0" dirty="0" smtClean="0">
                          <a:solidFill>
                            <a:srgbClr val="000000"/>
                          </a:solidFill>
                          <a:effectLst/>
                          <a:latin typeface="Arial" panose="020B0604020202020204" pitchFamily="34" charset="0"/>
                          <a:ea typeface="Arial" panose="020B0604020202020204" pitchFamily="34" charset="0"/>
                        </a:rPr>
                        <a:t> contact (Community Liaison Officer) for on‐ground and networking, consulting and engaging with community organisations, community representatives, media representatives and residents to ensure a high level of project integration into the region, and to a provide regular and proactive contact point for local stakeholders.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latin typeface="+mn-lt"/>
                          <a:ea typeface="Arial" panose="020B0604020202020204" pitchFamily="34" charset="0"/>
                        </a:rPr>
                        <a:t>All community</a:t>
                      </a:r>
                      <a:endParaRPr lang="en-AU" sz="1100" dirty="0">
                        <a:solidFill>
                          <a:srgbClr val="181818"/>
                        </a:solidFill>
                        <a:effectLst/>
                        <a:latin typeface="+mn-lt"/>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latin typeface="+mn-lt"/>
                        </a:rPr>
                        <a:t>A </a:t>
                      </a:r>
                      <a:r>
                        <a:rPr lang="en-AU" sz="1100" baseline="0" dirty="0" smtClean="0">
                          <a:solidFill>
                            <a:srgbClr val="181818"/>
                          </a:solidFill>
                          <a:effectLst/>
                          <a:latin typeface="+mn-lt"/>
                        </a:rPr>
                        <a:t>dedicated person based at HCRC working for a couple of hours per week.</a:t>
                      </a:r>
                      <a:endParaRPr lang="en-AU" sz="1100" dirty="0" smtClean="0">
                        <a:solidFill>
                          <a:srgbClr val="181818"/>
                        </a:solidFill>
                        <a:effectLst/>
                        <a:latin typeface="+mn-lt"/>
                      </a:endParaRPr>
                    </a:p>
                  </a:txBody>
                  <a:tcPr marL="63500" marR="63500" marT="63500" marB="63500"/>
                </a:tc>
                <a:extLst>
                  <a:ext uri="{0D108BD9-81ED-4DB2-BD59-A6C34878D82A}">
                    <a16:rowId xmlns:a16="http://schemas.microsoft.com/office/drawing/2014/main" val="3686438871"/>
                  </a:ext>
                </a:extLst>
              </a:tr>
              <a:tr h="840557">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err="1" smtClean="0">
                          <a:solidFill>
                            <a:srgbClr val="000000"/>
                          </a:solidFill>
                          <a:effectLst/>
                          <a:latin typeface="Arial" panose="020B0604020202020204" pitchFamily="34" charset="0"/>
                          <a:ea typeface="Arial" panose="020B0604020202020204" pitchFamily="34" charset="0"/>
                        </a:rPr>
                        <a:t>Townhall</a:t>
                      </a:r>
                      <a:r>
                        <a:rPr lang="en-AU" sz="1100" dirty="0" smtClean="0">
                          <a:solidFill>
                            <a:srgbClr val="000000"/>
                          </a:solidFill>
                          <a:effectLst/>
                          <a:latin typeface="Arial" panose="020B0604020202020204" pitchFamily="34" charset="0"/>
                          <a:ea typeface="Arial" panose="020B0604020202020204" pitchFamily="34" charset="0"/>
                        </a:rPr>
                        <a:t> event </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To publicly launch</a:t>
                      </a:r>
                      <a:r>
                        <a:rPr lang="en-AU" sz="1100" baseline="0" dirty="0" smtClean="0">
                          <a:solidFill>
                            <a:srgbClr val="000000"/>
                          </a:solidFill>
                          <a:effectLst/>
                          <a:latin typeface="Arial" panose="020B0604020202020204" pitchFamily="34" charset="0"/>
                          <a:ea typeface="Arial" panose="020B0604020202020204" pitchFamily="34" charset="0"/>
                        </a:rPr>
                        <a:t> the project, introduce the project steps and ways of participation to a broad audience, and have another chance to listen and answer questions. </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by open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It will involve a large communications/media push to launch project incl. email introduction, fact sheets, FAQ, media articles.</a:t>
                      </a:r>
                    </a:p>
                  </a:txBody>
                  <a:tcPr marL="63500" marR="63500" marT="63500" marB="63500"/>
                </a:tc>
                <a:extLst>
                  <a:ext uri="{0D108BD9-81ED-4DB2-BD59-A6C34878D82A}">
                    <a16:rowId xmlns:a16="http://schemas.microsoft.com/office/drawing/2014/main" val="884235263"/>
                  </a:ext>
                </a:extLst>
              </a:tr>
              <a:tr h="1117256">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Street survey</a:t>
                      </a:r>
                    </a:p>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(optional)</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To access information &amp; input from a large number &amp; a diverse mix of stakeholders from across the region</a:t>
                      </a:r>
                      <a:r>
                        <a:rPr lang="en-AU" sz="1100" baseline="0" dirty="0" smtClean="0">
                          <a:solidFill>
                            <a:srgbClr val="000000"/>
                          </a:solidFill>
                          <a:effectLst/>
                          <a:latin typeface="Arial" panose="020B0604020202020204" pitchFamily="34" charset="0"/>
                          <a:ea typeface="Arial" panose="020B0604020202020204" pitchFamily="34" charset="0"/>
                        </a:rPr>
                        <a:t> about the project idea, identify volunteers for reference group and community prospects for data collection. </a:t>
                      </a:r>
                    </a:p>
                    <a:p>
                      <a:pPr>
                        <a:lnSpc>
                          <a:spcPct val="115000"/>
                        </a:lnSpc>
                        <a:spcAft>
                          <a:spcPts val="0"/>
                        </a:spcAft>
                      </a:pPr>
                      <a:r>
                        <a:rPr lang="en-AU" sz="1100" baseline="0" dirty="0" smtClean="0">
                          <a:solidFill>
                            <a:srgbClr val="000000"/>
                          </a:solidFill>
                          <a:effectLst/>
                          <a:latin typeface="Arial" panose="020B0604020202020204" pitchFamily="34" charset="0"/>
                          <a:ea typeface="Arial" panose="020B0604020202020204" pitchFamily="34" charset="0"/>
                        </a:rPr>
                        <a:t>Surveys will be done at different points in time (beginning, middle, end of project) to chart how people’s attitude change over time.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mn-lt"/>
                          <a:ea typeface="Arial" panose="020B0604020202020204" pitchFamily="34" charset="0"/>
                        </a:rPr>
                        <a:t>All community, open invite</a:t>
                      </a:r>
                      <a:endParaRPr lang="en-AU" sz="1100" dirty="0">
                        <a:solidFill>
                          <a:srgbClr val="000000"/>
                        </a:solidFill>
                        <a:effectLst/>
                        <a:latin typeface="+mn-lt"/>
                        <a:ea typeface="Arial" panose="020B0604020202020204" pitchFamily="34" charset="0"/>
                      </a:endParaRPr>
                    </a:p>
                  </a:txBody>
                  <a:tcPr marL="63500" marR="63500" marT="63500" marB="63500"/>
                </a:tc>
                <a:tc>
                  <a:txBody>
                    <a:bodyPr/>
                    <a:lstStyle/>
                    <a:p>
                      <a:pPr>
                        <a:lnSpc>
                          <a:spcPts val="1400"/>
                        </a:lnSpc>
                        <a:spcAft>
                          <a:spcPts val="0"/>
                        </a:spcAft>
                      </a:pPr>
                      <a:r>
                        <a:rPr lang="en-AU" sz="1100" dirty="0" smtClean="0">
                          <a:solidFill>
                            <a:srgbClr val="181818"/>
                          </a:solidFill>
                          <a:effectLst/>
                          <a:latin typeface="+mn-lt"/>
                        </a:rPr>
                        <a:t>Focus</a:t>
                      </a:r>
                      <a:r>
                        <a:rPr lang="en-AU" sz="1100" baseline="0" dirty="0" smtClean="0">
                          <a:solidFill>
                            <a:srgbClr val="181818"/>
                          </a:solidFill>
                          <a:effectLst/>
                          <a:latin typeface="+mn-lt"/>
                        </a:rPr>
                        <a:t> will be on s</a:t>
                      </a:r>
                      <a:r>
                        <a:rPr lang="en-AU" sz="1100" dirty="0" smtClean="0">
                          <a:solidFill>
                            <a:srgbClr val="181818"/>
                          </a:solidFill>
                          <a:effectLst/>
                          <a:latin typeface="+mn-lt"/>
                        </a:rPr>
                        <a:t>treet survey approach, and providing</a:t>
                      </a:r>
                      <a:r>
                        <a:rPr lang="en-AU" sz="1100" baseline="0" dirty="0" smtClean="0">
                          <a:solidFill>
                            <a:srgbClr val="181818"/>
                          </a:solidFill>
                          <a:effectLst/>
                          <a:latin typeface="+mn-lt"/>
                        </a:rPr>
                        <a:t> forms through HCRC </a:t>
                      </a:r>
                      <a:r>
                        <a:rPr lang="en-AU" sz="1100" dirty="0" smtClean="0">
                          <a:solidFill>
                            <a:srgbClr val="181818"/>
                          </a:solidFill>
                          <a:effectLst/>
                          <a:latin typeface="+mn-lt"/>
                        </a:rPr>
                        <a:t> as well as online (e.g. google forms) to gain input on vision, concerns and challenges associated with microgrid idea, and identify community members</a:t>
                      </a:r>
                      <a:r>
                        <a:rPr lang="en-AU" sz="1100" baseline="0" dirty="0" smtClean="0">
                          <a:solidFill>
                            <a:srgbClr val="181818"/>
                          </a:solidFill>
                          <a:effectLst/>
                          <a:latin typeface="+mn-lt"/>
                        </a:rPr>
                        <a:t> for reference group and data collection</a:t>
                      </a:r>
                      <a:r>
                        <a:rPr lang="en-AU" sz="1100" dirty="0" smtClean="0">
                          <a:solidFill>
                            <a:srgbClr val="181818"/>
                          </a:solidFill>
                          <a:effectLst/>
                          <a:latin typeface="+mn-lt"/>
                        </a:rPr>
                        <a:t>. </a:t>
                      </a:r>
                    </a:p>
                  </a:txBody>
                  <a:tcPr marL="63500" marR="63500" marT="63500" marB="63500"/>
                </a:tc>
                <a:extLst>
                  <a:ext uri="{0D108BD9-81ED-4DB2-BD59-A6C34878D82A}">
                    <a16:rowId xmlns:a16="http://schemas.microsoft.com/office/drawing/2014/main" val="3252728532"/>
                  </a:ext>
                </a:extLst>
              </a:tr>
            </a:tbl>
          </a:graphicData>
        </a:graphic>
      </p:graphicFrame>
      <p:sp>
        <p:nvSpPr>
          <p:cNvPr id="4" name="TextBox 3"/>
          <p:cNvSpPr txBox="1"/>
          <p:nvPr/>
        </p:nvSpPr>
        <p:spPr>
          <a:xfrm>
            <a:off x="477520" y="1152955"/>
            <a:ext cx="9674480" cy="769441"/>
          </a:xfrm>
          <a:prstGeom prst="rect">
            <a:avLst/>
          </a:prstGeom>
          <a:noFill/>
        </p:spPr>
        <p:txBody>
          <a:bodyPr wrap="square" rtlCol="0">
            <a:spAutoFit/>
          </a:bodyPr>
          <a:lstStyle/>
          <a:p>
            <a:r>
              <a:rPr lang="en-AU" sz="1100" dirty="0"/>
              <a:t>In the Prefeasibility Study different avenues for engagement and participation have been identified to maximise the positive flow on effects of the project in as many ways as possible. </a:t>
            </a:r>
            <a:r>
              <a:rPr lang="en-AU" sz="1100" dirty="0" smtClean="0"/>
              <a:t>The table below provides an overview of these avenues to be conducted as part of the Feasibility Project with the purpose to involve the community in co-developing a local microgrid. The activities are not in order of execution, though they provide an indication of the temporal succession. </a:t>
            </a:r>
            <a:endParaRPr lang="en-AU" sz="1100" dirty="0"/>
          </a:p>
        </p:txBody>
      </p:sp>
      <p:sp>
        <p:nvSpPr>
          <p:cNvPr id="9"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908239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951479124"/>
              </p:ext>
            </p:extLst>
          </p:nvPr>
        </p:nvGraphicFramePr>
        <p:xfrm>
          <a:off x="540000" y="1268763"/>
          <a:ext cx="9631112" cy="5608701"/>
        </p:xfrm>
        <a:graphic>
          <a:graphicData uri="http://schemas.openxmlformats.org/drawingml/2006/table">
            <a:tbl>
              <a:tblPr firstRow="1" bandRow="1">
                <a:tableStyleId>{5C22544A-7EE6-4342-B048-85BDC9FD1C3A}</a:tableStyleId>
              </a:tblPr>
              <a:tblGrid>
                <a:gridCol w="1288800">
                  <a:extLst>
                    <a:ext uri="{9D8B030D-6E8A-4147-A177-3AD203B41FA5}">
                      <a16:colId xmlns:a16="http://schemas.microsoft.com/office/drawing/2014/main" val="1708110426"/>
                    </a:ext>
                  </a:extLst>
                </a:gridCol>
                <a:gridCol w="3992880">
                  <a:extLst>
                    <a:ext uri="{9D8B030D-6E8A-4147-A177-3AD203B41FA5}">
                      <a16:colId xmlns:a16="http://schemas.microsoft.com/office/drawing/2014/main" val="2555477798"/>
                    </a:ext>
                  </a:extLst>
                </a:gridCol>
                <a:gridCol w="1945640">
                  <a:extLst>
                    <a:ext uri="{9D8B030D-6E8A-4147-A177-3AD203B41FA5}">
                      <a16:colId xmlns:a16="http://schemas.microsoft.com/office/drawing/2014/main" val="642508231"/>
                    </a:ext>
                  </a:extLst>
                </a:gridCol>
                <a:gridCol w="2403792">
                  <a:extLst>
                    <a:ext uri="{9D8B030D-6E8A-4147-A177-3AD203B41FA5}">
                      <a16:colId xmlns:a16="http://schemas.microsoft.com/office/drawing/2014/main" val="3941566411"/>
                    </a:ext>
                  </a:extLst>
                </a:gridCol>
              </a:tblGrid>
              <a:tr h="341597">
                <a:tc>
                  <a:txBody>
                    <a:bodyPr/>
                    <a:lstStyle/>
                    <a:p>
                      <a:pPr>
                        <a:lnSpc>
                          <a:spcPct val="115000"/>
                        </a:lnSpc>
                        <a:spcAft>
                          <a:spcPts val="0"/>
                        </a:spcAft>
                      </a:pPr>
                      <a:endParaRPr lang="en-AU"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3392547063"/>
                  </a:ext>
                </a:extLst>
              </a:tr>
              <a:tr h="859028">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Establish</a:t>
                      </a:r>
                      <a:r>
                        <a:rPr lang="en-AU" sz="1100" baseline="0" dirty="0" smtClean="0">
                          <a:solidFill>
                            <a:srgbClr val="000000"/>
                          </a:solidFill>
                          <a:effectLst/>
                          <a:latin typeface="Arial" panose="020B0604020202020204" pitchFamily="34" charset="0"/>
                          <a:ea typeface="Arial" panose="020B0604020202020204" pitchFamily="34" charset="0"/>
                        </a:rPr>
                        <a:t> community reference group</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baseline="0" dirty="0" smtClean="0">
                          <a:solidFill>
                            <a:srgbClr val="000000"/>
                          </a:solidFill>
                          <a:effectLst/>
                          <a:latin typeface="Arial" panose="020B0604020202020204" pitchFamily="34" charset="0"/>
                          <a:ea typeface="Arial" panose="020B0604020202020204" pitchFamily="34" charset="0"/>
                        </a:rPr>
                        <a:t>Community reference group will be upskilled on project details (technical and legal aspects) and should contribute to the project development, provide advice and input regarding community preferences and local context. The group is also to </a:t>
                      </a:r>
                      <a:r>
                        <a:rPr lang="en-AU" sz="1100" dirty="0" smtClean="0">
                          <a:solidFill>
                            <a:srgbClr val="000000"/>
                          </a:solidFill>
                          <a:effectLst/>
                          <a:latin typeface="Arial" panose="020B0604020202020204" pitchFamily="34" charset="0"/>
                          <a:ea typeface="Arial" panose="020B0604020202020204" pitchFamily="34" charset="0"/>
                        </a:rPr>
                        <a:t>network and share the project details and help build local support for the project.</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mn-lt"/>
                          <a:ea typeface="Arial" panose="020B0604020202020204" pitchFamily="34" charset="0"/>
                        </a:rPr>
                        <a:t>All community to select volunteers</a:t>
                      </a:r>
                      <a:endParaRPr lang="en-AU" sz="1100" dirty="0">
                        <a:solidFill>
                          <a:srgbClr val="000000"/>
                        </a:solidFill>
                        <a:effectLst/>
                        <a:latin typeface="+mn-lt"/>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Identify </a:t>
                      </a:r>
                      <a:r>
                        <a:rPr lang="en-AU" sz="1100" baseline="0" dirty="0" smtClean="0">
                          <a:solidFill>
                            <a:srgbClr val="000000"/>
                          </a:solidFill>
                          <a:effectLst/>
                          <a:latin typeface="Arial" panose="020B0604020202020204" pitchFamily="34" charset="0"/>
                          <a:ea typeface="Arial" panose="020B0604020202020204" pitchFamily="34" charset="0"/>
                        </a:rPr>
                        <a:t>volunteers to join the project reference group and set up regular meetings (monthly/ bi-monthly basis). </a:t>
                      </a:r>
                      <a:r>
                        <a:rPr lang="en-AU" sz="1100" baseline="0" dirty="0" smtClean="0">
                          <a:solidFill>
                            <a:srgbClr val="000000"/>
                          </a:solidFill>
                          <a:effectLst/>
                          <a:latin typeface="Arial" panose="020B0604020202020204" pitchFamily="34" charset="0"/>
                        </a:rPr>
                        <a:t>Invite experts e.g. from other communities working on similar projects e.g. Yackandandah.</a:t>
                      </a:r>
                      <a:endParaRPr lang="en-AU" sz="1100" dirty="0" smtClean="0">
                        <a:effectLst/>
                        <a:latin typeface="+mn-lt"/>
                      </a:endParaRPr>
                    </a:p>
                  </a:txBody>
                  <a:tcPr marL="63500" marR="63500" marT="63500" marB="63500"/>
                </a:tc>
                <a:extLst>
                  <a:ext uri="{0D108BD9-81ED-4DB2-BD59-A6C34878D82A}">
                    <a16:rowId xmlns:a16="http://schemas.microsoft.com/office/drawing/2014/main" val="4039467207"/>
                  </a:ext>
                </a:extLst>
              </a:tr>
              <a:tr h="859028">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Visioning workshops</a:t>
                      </a: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Two</a:t>
                      </a:r>
                      <a:r>
                        <a:rPr lang="en-AU" sz="1100" baseline="0" dirty="0" smtClean="0">
                          <a:solidFill>
                            <a:srgbClr val="000000"/>
                          </a:solidFill>
                          <a:effectLst/>
                          <a:latin typeface="Arial" panose="020B0604020202020204" pitchFamily="34" charset="0"/>
                          <a:ea typeface="Arial" panose="020B0604020202020204" pitchFamily="34" charset="0"/>
                        </a:rPr>
                        <a:t> visioning workshops will </a:t>
                      </a:r>
                      <a:r>
                        <a:rPr lang="en-AU" sz="1100" dirty="0" smtClean="0">
                          <a:solidFill>
                            <a:srgbClr val="000000"/>
                          </a:solidFill>
                          <a:effectLst/>
                          <a:latin typeface="Arial" panose="020B0604020202020204" pitchFamily="34" charset="0"/>
                          <a:ea typeface="Arial" panose="020B0604020202020204" pitchFamily="34" charset="0"/>
                        </a:rPr>
                        <a:t>bring a diverse mix of stakeholders together to create a shared vision for a renewable energy future for Heyfield.</a:t>
                      </a:r>
                    </a:p>
                    <a:p>
                      <a:pPr>
                        <a:lnSpc>
                          <a:spcPct val="115000"/>
                        </a:lnSpc>
                        <a:spcAft>
                          <a:spcPts val="0"/>
                        </a:spcAft>
                      </a:pP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a:t>
                      </a:r>
                      <a:r>
                        <a:rPr lang="en-AU" sz="1100" baseline="0" dirty="0" smtClean="0">
                          <a:solidFill>
                            <a:srgbClr val="000000"/>
                          </a:solidFill>
                          <a:effectLst/>
                          <a:latin typeface="Arial" panose="020B0604020202020204" pitchFamily="34" charset="0"/>
                          <a:ea typeface="Arial" panose="020B0604020202020204" pitchFamily="34" charset="0"/>
                        </a:rPr>
                        <a:t>, by open invite</a:t>
                      </a:r>
                    </a:p>
                    <a:p>
                      <a:pPr>
                        <a:lnSpc>
                          <a:spcPct val="115000"/>
                        </a:lnSpc>
                        <a:spcAft>
                          <a:spcPts val="0"/>
                        </a:spcAft>
                      </a:pPr>
                      <a:r>
                        <a:rPr lang="en-AU" sz="1100" baseline="0" dirty="0" smtClean="0">
                          <a:solidFill>
                            <a:srgbClr val="000000"/>
                          </a:solidFill>
                          <a:effectLst/>
                          <a:latin typeface="Arial" panose="020B0604020202020204" pitchFamily="34" charset="0"/>
                          <a:ea typeface="Arial" panose="020B0604020202020204" pitchFamily="34" charset="0"/>
                        </a:rPr>
                        <a:t>Particularly targeting specific organisations e.g. Council, Businesses etc.</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The workshop will also allow for local TAFE students to observe the facilitation of community-led transition process.</a:t>
                      </a:r>
                    </a:p>
                  </a:txBody>
                  <a:tcPr marL="63500" marR="63500" marT="63500" marB="63500"/>
                </a:tc>
                <a:extLst>
                  <a:ext uri="{0D108BD9-81ED-4DB2-BD59-A6C34878D82A}">
                    <a16:rowId xmlns:a16="http://schemas.microsoft.com/office/drawing/2014/main" val="799839449"/>
                  </a:ext>
                </a:extLst>
              </a:tr>
              <a:tr h="1065403">
                <a:tc>
                  <a:txBody>
                    <a:bodyPr/>
                    <a:lstStyle/>
                    <a:p>
                      <a:r>
                        <a:rPr lang="en-AU" sz="1100" kern="1200" dirty="0" smtClean="0">
                          <a:solidFill>
                            <a:srgbClr val="000000"/>
                          </a:solidFill>
                          <a:effectLst/>
                          <a:latin typeface="Arial" panose="020B0604020202020204" pitchFamily="34" charset="0"/>
                          <a:ea typeface="Arial" panose="020B0604020202020204" pitchFamily="34" charset="0"/>
                          <a:cs typeface="+mn-cs"/>
                        </a:rPr>
                        <a:t>Education offering for schools </a:t>
                      </a:r>
                      <a:endParaRPr lang="en-AU" sz="1100" kern="1200" dirty="0">
                        <a:solidFill>
                          <a:srgbClr val="000000"/>
                        </a:solidFill>
                        <a:effectLst/>
                        <a:latin typeface="Arial" panose="020B0604020202020204" pitchFamily="34" charset="0"/>
                        <a:ea typeface="Arial" panose="020B0604020202020204" pitchFamily="34" charset="0"/>
                        <a:cs typeface="+mn-cs"/>
                      </a:endParaRPr>
                    </a:p>
                  </a:txBody>
                  <a:tcPr marL="63500" marR="63500" marT="63500" marB="63500"/>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AU" sz="1100" kern="1200" dirty="0" err="1" smtClean="0">
                          <a:solidFill>
                            <a:srgbClr val="000000"/>
                          </a:solidFill>
                          <a:effectLst/>
                          <a:latin typeface="Arial" panose="020B0604020202020204" pitchFamily="34" charset="0"/>
                          <a:ea typeface="Arial" panose="020B0604020202020204" pitchFamily="34" charset="0"/>
                          <a:cs typeface="+mn-cs"/>
                        </a:rPr>
                        <a:t>Wattwatchers</a:t>
                      </a:r>
                      <a:r>
                        <a:rPr lang="en-AU" sz="1100" kern="1200" dirty="0" smtClean="0">
                          <a:solidFill>
                            <a:srgbClr val="000000"/>
                          </a:solidFill>
                          <a:effectLst/>
                          <a:latin typeface="Arial" panose="020B0604020202020204" pitchFamily="34" charset="0"/>
                          <a:ea typeface="Arial" panose="020B0604020202020204" pitchFamily="34" charset="0"/>
                          <a:cs typeface="+mn-cs"/>
                        </a:rPr>
                        <a:t> brings special designed education offering for schools for gamification of energy that integrates with the school curriculum. Students will be introduced to the decision support tools to better understand energy choices and complex opportunities. </a:t>
                      </a:r>
                      <a:r>
                        <a:rPr lang="en-AU" sz="1100" b="0" i="0" u="none" strike="noStrike" kern="1200" baseline="0" dirty="0" smtClean="0">
                          <a:solidFill>
                            <a:schemeClr val="dk1"/>
                          </a:solidFill>
                          <a:latin typeface="+mn-lt"/>
                          <a:ea typeface="+mn-ea"/>
                          <a:cs typeface="+mn-cs"/>
                        </a:rPr>
                        <a:t>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local schools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err="1" smtClean="0">
                          <a:solidFill>
                            <a:srgbClr val="181818"/>
                          </a:solidFill>
                          <a:effectLst/>
                        </a:rPr>
                        <a:t>Wattwatchers</a:t>
                      </a:r>
                      <a:r>
                        <a:rPr lang="en-AU" sz="1100" baseline="0" dirty="0" smtClean="0">
                          <a:solidFill>
                            <a:srgbClr val="181818"/>
                          </a:solidFill>
                          <a:effectLst/>
                        </a:rPr>
                        <a:t> will present the tool at selected </a:t>
                      </a:r>
                      <a:r>
                        <a:rPr lang="en-AU" sz="1100" dirty="0" smtClean="0">
                          <a:solidFill>
                            <a:srgbClr val="181818"/>
                          </a:solidFill>
                          <a:effectLst/>
                        </a:rPr>
                        <a:t>To engage local students in the project idea and demonstrate the benefits of renewable energy.</a:t>
                      </a:r>
                    </a:p>
                  </a:txBody>
                  <a:tcPr marL="63500" marR="63500" marT="63500" marB="63500"/>
                </a:tc>
                <a:extLst>
                  <a:ext uri="{0D108BD9-81ED-4DB2-BD59-A6C34878D82A}">
                    <a16:rowId xmlns:a16="http://schemas.microsoft.com/office/drawing/2014/main" val="3703777111"/>
                  </a:ext>
                </a:extLst>
              </a:tr>
              <a:tr h="1065403">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Co-design</a:t>
                      </a:r>
                      <a:r>
                        <a:rPr lang="en-AU" sz="1100" baseline="0" dirty="0" smtClean="0">
                          <a:solidFill>
                            <a:srgbClr val="000000"/>
                          </a:solidFill>
                          <a:effectLst/>
                          <a:latin typeface="Arial" panose="020B0604020202020204" pitchFamily="34" charset="0"/>
                          <a:ea typeface="Arial" panose="020B0604020202020204" pitchFamily="34" charset="0"/>
                        </a:rPr>
                        <a:t> workshops</a:t>
                      </a:r>
                      <a:endParaRPr lang="en-AU" sz="1100" dirty="0" smtClean="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This series of workshops are to</a:t>
                      </a:r>
                      <a:r>
                        <a:rPr lang="en-AU" sz="1100" baseline="0" dirty="0" smtClean="0">
                          <a:solidFill>
                            <a:srgbClr val="000000"/>
                          </a:solidFill>
                          <a:effectLst/>
                          <a:latin typeface="Arial" panose="020B0604020202020204" pitchFamily="34" charset="0"/>
                          <a:ea typeface="Arial" panose="020B0604020202020204" pitchFamily="34" charset="0"/>
                        </a:rPr>
                        <a:t> map out the financial and legal requirements for a microgrid project, share research outcomes (business model scan) and c</a:t>
                      </a:r>
                      <a:r>
                        <a:rPr lang="en-AU" sz="1100" dirty="0" smtClean="0">
                          <a:solidFill>
                            <a:srgbClr val="000000"/>
                          </a:solidFill>
                          <a:effectLst/>
                          <a:latin typeface="Arial" panose="020B0604020202020204" pitchFamily="34" charset="0"/>
                          <a:ea typeface="Arial" panose="020B0604020202020204" pitchFamily="34" charset="0"/>
                        </a:rPr>
                        <a:t>o-design the fine details of a business model for a local microgrid. This process should ensure the community can make an informed decision about the future of a local microgrid development.</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Selected</a:t>
                      </a:r>
                      <a:r>
                        <a:rPr lang="en-AU" sz="1100" baseline="0" dirty="0" smtClean="0">
                          <a:solidFill>
                            <a:srgbClr val="000000"/>
                          </a:solidFill>
                          <a:effectLst/>
                          <a:latin typeface="Arial" panose="020B0604020202020204" pitchFamily="34" charset="0"/>
                          <a:ea typeface="Arial" panose="020B0604020202020204" pitchFamily="34" charset="0"/>
                        </a:rPr>
                        <a:t> community members by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endParaRPr lang="en-AU" sz="1100" dirty="0" smtClean="0">
                        <a:solidFill>
                          <a:srgbClr val="181818"/>
                        </a:solidFill>
                        <a:effectLst/>
                      </a:endParaRPr>
                    </a:p>
                  </a:txBody>
                  <a:tcPr marL="63500" marR="63500" marT="63500" marB="63500"/>
                </a:tc>
                <a:extLst>
                  <a:ext uri="{0D108BD9-81ED-4DB2-BD59-A6C34878D82A}">
                    <a16:rowId xmlns:a16="http://schemas.microsoft.com/office/drawing/2014/main" val="3022007803"/>
                  </a:ext>
                </a:extLst>
              </a:tr>
              <a:tr h="487649">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Public project close</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Celebrating the</a:t>
                      </a:r>
                      <a:r>
                        <a:rPr lang="en-AU" sz="1100" baseline="0" dirty="0" smtClean="0">
                          <a:solidFill>
                            <a:srgbClr val="000000"/>
                          </a:solidFill>
                          <a:effectLst/>
                          <a:latin typeface="Arial" panose="020B0604020202020204" pitchFamily="34" charset="0"/>
                          <a:ea typeface="Arial" panose="020B0604020202020204" pitchFamily="34" charset="0"/>
                        </a:rPr>
                        <a:t> project finalisation and share the outcomes with the community.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a:t>
                      </a:r>
                      <a:r>
                        <a:rPr lang="en-AU" sz="1100" baseline="0" dirty="0" smtClean="0">
                          <a:solidFill>
                            <a:srgbClr val="000000"/>
                          </a:solidFill>
                          <a:effectLst/>
                          <a:latin typeface="Arial" panose="020B0604020202020204" pitchFamily="34" charset="0"/>
                          <a:ea typeface="Arial" panose="020B0604020202020204" pitchFamily="34" charset="0"/>
                        </a:rPr>
                        <a:t> by open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Present achievements and next steps for</a:t>
                      </a:r>
                      <a:r>
                        <a:rPr lang="en-AU" sz="1100" baseline="0" dirty="0" smtClean="0">
                          <a:solidFill>
                            <a:srgbClr val="181818"/>
                          </a:solidFill>
                          <a:effectLst/>
                        </a:rPr>
                        <a:t> implementing the microgrid.</a:t>
                      </a:r>
                      <a:endParaRPr lang="en-AU" sz="1100" dirty="0" smtClean="0">
                        <a:solidFill>
                          <a:srgbClr val="181818"/>
                        </a:solidFill>
                        <a:effectLst/>
                      </a:endParaRPr>
                    </a:p>
                  </a:txBody>
                  <a:tcPr marL="63500" marR="63500" marT="63500" marB="63500"/>
                </a:tc>
                <a:extLst>
                  <a:ext uri="{0D108BD9-81ED-4DB2-BD59-A6C34878D82A}">
                    <a16:rowId xmlns:a16="http://schemas.microsoft.com/office/drawing/2014/main" val="462578060"/>
                  </a:ext>
                </a:extLst>
              </a:tr>
            </a:tbl>
          </a:graphicData>
        </a:graphic>
      </p:graphicFrame>
      <p:sp>
        <p:nvSpPr>
          <p:cNvPr id="5" name="Slide Number Placeholder 4"/>
          <p:cNvSpPr>
            <a:spLocks noGrp="1"/>
          </p:cNvSpPr>
          <p:nvPr>
            <p:ph type="sldNum" sz="quarter" idx="12"/>
          </p:nvPr>
        </p:nvSpPr>
        <p:spPr/>
        <p:txBody>
          <a:bodyPr/>
          <a:lstStyle/>
          <a:p>
            <a:fld id="{0A27FA32-C0E3-4FDB-B8B0-DA46B61DD1DE}" type="slidenum">
              <a:rPr lang="en-AU" smtClean="0"/>
              <a:t>31</a:t>
            </a:fld>
            <a:endParaRPr lang="en-AU"/>
          </a:p>
        </p:txBody>
      </p:sp>
      <p:sp>
        <p:nvSpPr>
          <p:cNvPr id="9" name="Title 17">
            <a:extLst>
              <a:ext uri="{FF2B5EF4-FFF2-40B4-BE49-F238E27FC236}">
                <a16:creationId xmlns:a16="http://schemas.microsoft.com/office/drawing/2014/main" id="{CD2D950C-1CD7-4173-A7DA-6AC11E630E05}"/>
              </a:ext>
            </a:extLst>
          </p:cNvPr>
          <p:cNvSpPr>
            <a:spLocks noGrp="1"/>
          </p:cNvSpPr>
          <p:nvPr>
            <p:ph type="title"/>
          </p:nvPr>
        </p:nvSpPr>
        <p:spPr/>
        <p:txBody>
          <a:bodyPr>
            <a:normAutofit/>
          </a:bodyPr>
          <a:lstStyle/>
          <a:p>
            <a:r>
              <a:rPr lang="en-AU" dirty="0" smtClean="0"/>
              <a:t>Engagement Activities (continued)</a:t>
            </a:r>
            <a:endParaRPr lang="en-AU" dirty="0"/>
          </a:p>
        </p:txBody>
      </p:sp>
      <p:sp>
        <p:nvSpPr>
          <p:cNvPr id="1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608148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4.3 Communication Strategy</a:t>
            </a:r>
            <a:endParaRPr lang="en-AU" dirty="0"/>
          </a:p>
        </p:txBody>
      </p:sp>
      <p:sp>
        <p:nvSpPr>
          <p:cNvPr id="4" name="Footer Placeholder 3"/>
          <p:cNvSpPr>
            <a:spLocks noGrp="1"/>
          </p:cNvSpPr>
          <p:nvPr>
            <p:ph type="ftr" sz="quarter" idx="11"/>
          </p:nvPr>
        </p:nvSpPr>
        <p:spPr/>
        <p:txBody>
          <a:bodyPr/>
          <a:lstStyle/>
          <a:p>
            <a:r>
              <a:rPr lang="en-US" smtClean="0"/>
              <a:t>TITLE |  Institute for Sustainable Futures</a:t>
            </a:r>
            <a:endParaRPr lang="en-AU"/>
          </a:p>
        </p:txBody>
      </p:sp>
      <p:sp>
        <p:nvSpPr>
          <p:cNvPr id="5" name="Slide Number Placeholder 4"/>
          <p:cNvSpPr>
            <a:spLocks noGrp="1"/>
          </p:cNvSpPr>
          <p:nvPr>
            <p:ph type="sldNum" sz="quarter" idx="12"/>
          </p:nvPr>
        </p:nvSpPr>
        <p:spPr/>
        <p:txBody>
          <a:bodyPr/>
          <a:lstStyle/>
          <a:p>
            <a:fld id="{0A27FA32-C0E3-4FDB-B8B0-DA46B61DD1DE}" type="slidenum">
              <a:rPr lang="en-AU" smtClean="0"/>
              <a:t>32</a:t>
            </a:fld>
            <a:endParaRPr lang="en-AU"/>
          </a:p>
        </p:txBody>
      </p:sp>
      <p:graphicFrame>
        <p:nvGraphicFramePr>
          <p:cNvPr id="8" name="Table 7"/>
          <p:cNvGraphicFramePr>
            <a:graphicFrameLocks noGrp="1"/>
          </p:cNvGraphicFramePr>
          <p:nvPr>
            <p:extLst>
              <p:ext uri="{D42A27DB-BD31-4B8C-83A1-F6EECF244321}">
                <p14:modId xmlns:p14="http://schemas.microsoft.com/office/powerpoint/2010/main" val="2727908681"/>
              </p:ext>
            </p:extLst>
          </p:nvPr>
        </p:nvGraphicFramePr>
        <p:xfrm>
          <a:off x="520700" y="1706913"/>
          <a:ext cx="9650412" cy="5780913"/>
        </p:xfrm>
        <a:graphic>
          <a:graphicData uri="http://schemas.openxmlformats.org/drawingml/2006/table">
            <a:tbl>
              <a:tblPr firstRow="1" bandRow="1">
                <a:tableStyleId>{5C22544A-7EE6-4342-B048-85BDC9FD1C3A}</a:tableStyleId>
              </a:tblPr>
              <a:tblGrid>
                <a:gridCol w="872972">
                  <a:extLst>
                    <a:ext uri="{9D8B030D-6E8A-4147-A177-3AD203B41FA5}">
                      <a16:colId xmlns:a16="http://schemas.microsoft.com/office/drawing/2014/main" val="2649755590"/>
                    </a:ext>
                  </a:extLst>
                </a:gridCol>
                <a:gridCol w="3407224">
                  <a:extLst>
                    <a:ext uri="{9D8B030D-6E8A-4147-A177-3AD203B41FA5}">
                      <a16:colId xmlns:a16="http://schemas.microsoft.com/office/drawing/2014/main" val="224930432"/>
                    </a:ext>
                  </a:extLst>
                </a:gridCol>
                <a:gridCol w="1219537">
                  <a:extLst>
                    <a:ext uri="{9D8B030D-6E8A-4147-A177-3AD203B41FA5}">
                      <a16:colId xmlns:a16="http://schemas.microsoft.com/office/drawing/2014/main" val="1416630275"/>
                    </a:ext>
                  </a:extLst>
                </a:gridCol>
                <a:gridCol w="4150679">
                  <a:extLst>
                    <a:ext uri="{9D8B030D-6E8A-4147-A177-3AD203B41FA5}">
                      <a16:colId xmlns:a16="http://schemas.microsoft.com/office/drawing/2014/main" val="1015712500"/>
                    </a:ext>
                  </a:extLst>
                </a:gridCol>
              </a:tblGrid>
              <a:tr h="440525">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Methods</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201860246"/>
                  </a:ext>
                </a:extLst>
              </a:tr>
              <a:tr h="1793312">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Emails and Newsletter</a:t>
                      </a:r>
                    </a:p>
                    <a:p>
                      <a:pPr>
                        <a:lnSpc>
                          <a:spcPct val="115000"/>
                        </a:lnSpc>
                        <a:spcAft>
                          <a:spcPts val="0"/>
                        </a:spcAft>
                      </a:pP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To distribute</a:t>
                      </a:r>
                      <a:r>
                        <a:rPr lang="en-AU" sz="1100" baseline="0" dirty="0" smtClean="0">
                          <a:solidFill>
                            <a:srgbClr val="000000"/>
                          </a:solidFill>
                          <a:effectLst/>
                          <a:latin typeface="Arial" panose="020B0604020202020204" pitchFamily="34" charset="0"/>
                          <a:ea typeface="Arial" panose="020B0604020202020204" pitchFamily="34" charset="0"/>
                        </a:rPr>
                        <a:t> general project information, updates and invitations to participate in e.g. events, workshops and surveys.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Selected</a:t>
                      </a:r>
                      <a:r>
                        <a:rPr lang="en-AU" sz="1100" baseline="0" dirty="0" smtClean="0">
                          <a:solidFill>
                            <a:srgbClr val="000000"/>
                          </a:solidFill>
                          <a:effectLst/>
                          <a:latin typeface="Arial" panose="020B0604020202020204" pitchFamily="34" charset="0"/>
                          <a:ea typeface="Arial" panose="020B0604020202020204" pitchFamily="34" charset="0"/>
                        </a:rPr>
                        <a:t> community members and wider Heyfield community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aseline="0" dirty="0" smtClean="0">
                          <a:solidFill>
                            <a:srgbClr val="000000"/>
                          </a:solidFill>
                          <a:effectLst/>
                          <a:latin typeface="Arial" panose="020B0604020202020204" pitchFamily="34" charset="0"/>
                          <a:ea typeface="Arial" panose="020B0604020202020204" pitchFamily="34" charset="0"/>
                        </a:rPr>
                        <a:t>Personal emails from project team, a dedicated online newsletter for the project as well as </a:t>
                      </a:r>
                      <a:r>
                        <a:rPr lang="en-AU" sz="1100" b="0" dirty="0" smtClean="0">
                          <a:solidFill>
                            <a:srgbClr val="000000"/>
                          </a:solidFill>
                          <a:effectLst/>
                          <a:latin typeface="Arial" panose="020B0604020202020204" pitchFamily="34" charset="0"/>
                          <a:ea typeface="Arial" panose="020B0604020202020204" pitchFamily="34" charset="0"/>
                        </a:rPr>
                        <a:t>HCRC promoting</a:t>
                      </a:r>
                      <a:r>
                        <a:rPr lang="en-AU" sz="1100" b="0" baseline="0" dirty="0" smtClean="0">
                          <a:solidFill>
                            <a:srgbClr val="000000"/>
                          </a:solidFill>
                          <a:effectLst/>
                          <a:latin typeface="Arial" panose="020B0604020202020204" pitchFamily="34" charset="0"/>
                          <a:ea typeface="Arial" panose="020B0604020202020204" pitchFamily="34" charset="0"/>
                        </a:rPr>
                        <a:t> </a:t>
                      </a:r>
                      <a:r>
                        <a:rPr lang="en-AU" sz="1100" b="0" dirty="0" smtClean="0">
                          <a:solidFill>
                            <a:srgbClr val="000000"/>
                          </a:solidFill>
                          <a:effectLst/>
                          <a:latin typeface="Arial" panose="020B0604020202020204" pitchFamily="34" charset="0"/>
                          <a:ea typeface="Arial" panose="020B0604020202020204" pitchFamily="34" charset="0"/>
                        </a:rPr>
                        <a:t>the</a:t>
                      </a:r>
                      <a:r>
                        <a:rPr lang="en-AU" sz="1100" b="0" baseline="0" dirty="0" smtClean="0">
                          <a:solidFill>
                            <a:srgbClr val="000000"/>
                          </a:solidFill>
                          <a:effectLst/>
                          <a:latin typeface="Arial" panose="020B0604020202020204" pitchFamily="34" charset="0"/>
                          <a:ea typeface="Arial" panose="020B0604020202020204" pitchFamily="34" charset="0"/>
                        </a:rPr>
                        <a:t> project through </a:t>
                      </a:r>
                      <a:r>
                        <a:rPr lang="en-AU" sz="1100" b="0" dirty="0" smtClean="0">
                          <a:solidFill>
                            <a:srgbClr val="000000"/>
                          </a:solidFill>
                          <a:effectLst/>
                          <a:latin typeface="Arial" panose="020B0604020202020204" pitchFamily="34" charset="0"/>
                          <a:ea typeface="Arial" panose="020B0604020202020204" pitchFamily="34" charset="0"/>
                        </a:rPr>
                        <a:t>Heyfield News.</a:t>
                      </a:r>
                      <a:endParaRPr lang="en-AU" sz="1100" baseline="0" dirty="0" smtClean="0">
                        <a:solidFill>
                          <a:srgbClr val="000000"/>
                        </a:solidFill>
                        <a:effectLst/>
                        <a:latin typeface="Arial" panose="020B0604020202020204" pitchFamily="34" charset="0"/>
                        <a:ea typeface="Arial" panose="020B0604020202020204" pitchFamily="34" charset="0"/>
                      </a:endParaRP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dirty="0" smtClean="0">
                          <a:solidFill>
                            <a:srgbClr val="000000"/>
                          </a:solidFill>
                          <a:effectLst/>
                          <a:latin typeface="Arial" panose="020B0604020202020204" pitchFamily="34" charset="0"/>
                          <a:ea typeface="Arial" panose="020B0604020202020204" pitchFamily="34" charset="0"/>
                        </a:rPr>
                        <a:t>Majority of respondent identified</a:t>
                      </a:r>
                      <a:r>
                        <a:rPr lang="en-AU" sz="1100" b="1" baseline="0" dirty="0" smtClean="0">
                          <a:solidFill>
                            <a:srgbClr val="000000"/>
                          </a:solidFill>
                          <a:effectLst/>
                          <a:latin typeface="Arial" panose="020B0604020202020204" pitchFamily="34" charset="0"/>
                          <a:ea typeface="Arial" panose="020B0604020202020204" pitchFamily="34" charset="0"/>
                        </a:rPr>
                        <a:t> the newsletter as their most preferred method to learn more about the project.</a:t>
                      </a: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baseline="0" dirty="0" smtClean="0">
                          <a:solidFill>
                            <a:srgbClr val="000000"/>
                          </a:solidFill>
                          <a:effectLst/>
                          <a:latin typeface="Arial" panose="020B0604020202020204" pitchFamily="34" charset="0"/>
                          <a:ea typeface="Arial" panose="020B0604020202020204" pitchFamily="34" charset="0"/>
                        </a:rPr>
                        <a:t>Indeed the reach of the weekly newsletter is great with 40 online copies and 350 printed copies distributed around town, it is also laid out at local businesses and community organisations.</a:t>
                      </a:r>
                    </a:p>
                  </a:txBody>
                  <a:tcPr marL="63500" marR="63500" marT="63500" marB="63500"/>
                </a:tc>
                <a:extLst>
                  <a:ext uri="{0D108BD9-81ED-4DB2-BD59-A6C34878D82A}">
                    <a16:rowId xmlns:a16="http://schemas.microsoft.com/office/drawing/2014/main" val="1906790119"/>
                  </a:ext>
                </a:extLst>
              </a:tr>
              <a:tr h="1070126">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Posters, postcards and flyers</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Posters, flyers</a:t>
                      </a:r>
                      <a:r>
                        <a:rPr lang="en-AU" sz="1100" baseline="0" dirty="0" smtClean="0">
                          <a:solidFill>
                            <a:srgbClr val="000000"/>
                          </a:solidFill>
                          <a:effectLst/>
                          <a:latin typeface="Arial" panose="020B0604020202020204" pitchFamily="34" charset="0"/>
                          <a:ea typeface="Arial" panose="020B0604020202020204" pitchFamily="34" charset="0"/>
                        </a:rPr>
                        <a:t> and postcards are used to inform about the project and advertise events and other public activities.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Heyfield community and broader region</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These</a:t>
                      </a:r>
                      <a:r>
                        <a:rPr lang="en-AU" sz="1100" baseline="0" dirty="0" smtClean="0">
                          <a:solidFill>
                            <a:srgbClr val="000000"/>
                          </a:solidFill>
                          <a:effectLst/>
                          <a:latin typeface="Arial" panose="020B0604020202020204" pitchFamily="34" charset="0"/>
                          <a:ea typeface="Arial" panose="020B0604020202020204" pitchFamily="34" charset="0"/>
                        </a:rPr>
                        <a:t> material will distributed at key locations in town such as public services, cafes, notice boards, hairdresser etc. The HCRC is a central meeting point in town and will play an important role for distributing project relevant information. </a:t>
                      </a: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baseline="0" dirty="0" smtClean="0">
                          <a:solidFill>
                            <a:srgbClr val="000000"/>
                          </a:solidFill>
                          <a:effectLst/>
                          <a:latin typeface="Arial" panose="020B0604020202020204" pitchFamily="34" charset="0"/>
                          <a:ea typeface="Arial" panose="020B0604020202020204" pitchFamily="34" charset="0"/>
                        </a:rPr>
                        <a:t>Survey respondents emphasised that visits at HCRC are a key source and exchange of information.</a:t>
                      </a:r>
                      <a:endParaRPr lang="en-AU" sz="1100" b="1" dirty="0" smtClean="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159390049"/>
                  </a:ext>
                </a:extLst>
              </a:tr>
              <a:tr h="1064034">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Facebook</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Set up dedicated</a:t>
                      </a:r>
                      <a:r>
                        <a:rPr lang="en-AU" sz="1100" baseline="0" dirty="0" smtClean="0">
                          <a:solidFill>
                            <a:srgbClr val="000000"/>
                          </a:solidFill>
                          <a:effectLst/>
                          <a:latin typeface="Arial" panose="020B0604020202020204" pitchFamily="34" charset="0"/>
                          <a:ea typeface="Arial" panose="020B0604020202020204" pitchFamily="34" charset="0"/>
                        </a:rPr>
                        <a:t> Facebook page for the project from which social media posts can be distributed. The page should be linked and promoted by local businesses, community organisations etc. to reach as many people in the area as possible.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Using</a:t>
                      </a:r>
                      <a:r>
                        <a:rPr lang="en-AU" sz="1100" baseline="0" dirty="0" smtClean="0">
                          <a:solidFill>
                            <a:srgbClr val="181818"/>
                          </a:solidFill>
                          <a:effectLst/>
                        </a:rPr>
                        <a:t> social media for engaging with community members in a easy to access way (e.g. using their phones) aiming for project updates once per week.</a:t>
                      </a:r>
                    </a:p>
                    <a:p>
                      <a:pPr>
                        <a:lnSpc>
                          <a:spcPct val="115000"/>
                        </a:lnSpc>
                        <a:spcAft>
                          <a:spcPts val="0"/>
                        </a:spcAft>
                      </a:pPr>
                      <a:r>
                        <a:rPr lang="en-AU" sz="1100" b="1" baseline="0" dirty="0" smtClean="0">
                          <a:solidFill>
                            <a:srgbClr val="181818"/>
                          </a:solidFill>
                          <a:effectLst/>
                        </a:rPr>
                        <a:t>Social media ranked third as communication method.</a:t>
                      </a:r>
                    </a:p>
                    <a:p>
                      <a:pPr>
                        <a:lnSpc>
                          <a:spcPct val="115000"/>
                        </a:lnSpc>
                        <a:spcAft>
                          <a:spcPts val="0"/>
                        </a:spcAft>
                      </a:pPr>
                      <a:r>
                        <a:rPr lang="en-AU" sz="1100" b="1" baseline="0" dirty="0" smtClean="0">
                          <a:solidFill>
                            <a:srgbClr val="181818"/>
                          </a:solidFill>
                          <a:effectLst/>
                        </a:rPr>
                        <a:t>HCRC experience’s with Facebook also indicate it as a great communication tool reaching a diversity of age groups.</a:t>
                      </a:r>
                      <a:endParaRPr lang="en-AU" sz="1100" b="1" dirty="0" smtClean="0">
                        <a:solidFill>
                          <a:srgbClr val="181818"/>
                        </a:solidFill>
                        <a:effectLst/>
                      </a:endParaRPr>
                    </a:p>
                  </a:txBody>
                  <a:tcPr marL="63500" marR="63500" marT="63500" marB="63500"/>
                </a:tc>
                <a:extLst>
                  <a:ext uri="{0D108BD9-81ED-4DB2-BD59-A6C34878D82A}">
                    <a16:rowId xmlns:a16="http://schemas.microsoft.com/office/drawing/2014/main" val="2850342497"/>
                  </a:ext>
                </a:extLst>
              </a:tr>
              <a:tr h="733679">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Website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Platform</a:t>
                      </a:r>
                      <a:r>
                        <a:rPr lang="en-AU" sz="1100" baseline="0" dirty="0" smtClean="0">
                          <a:solidFill>
                            <a:srgbClr val="000000"/>
                          </a:solidFill>
                          <a:effectLst/>
                          <a:latin typeface="Arial" panose="020B0604020202020204" pitchFamily="34" charset="0"/>
                          <a:ea typeface="Arial" panose="020B0604020202020204" pitchFamily="34" charset="0"/>
                        </a:rPr>
                        <a:t> to share </a:t>
                      </a:r>
                      <a:r>
                        <a:rPr lang="en-AU" sz="1100" dirty="0" smtClean="0">
                          <a:solidFill>
                            <a:srgbClr val="000000"/>
                          </a:solidFill>
                          <a:effectLst/>
                          <a:latin typeface="Arial" panose="020B0604020202020204" pitchFamily="34" charset="0"/>
                          <a:ea typeface="Arial" panose="020B0604020202020204" pitchFamily="34" charset="0"/>
                        </a:rPr>
                        <a:t>detailed information about the project and outcomes, participation opportunities, announcement of events, provide contact information</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and beyond</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A standalone website for the project hosted by HCRC or ISF. </a:t>
                      </a: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dirty="0" smtClean="0">
                          <a:solidFill>
                            <a:srgbClr val="000000"/>
                          </a:solidFill>
                          <a:effectLst/>
                          <a:latin typeface="Arial" panose="020B0604020202020204" pitchFamily="34" charset="0"/>
                          <a:ea typeface="Arial" panose="020B0604020202020204" pitchFamily="34" charset="0"/>
                        </a:rPr>
                        <a:t>Website information was </a:t>
                      </a:r>
                      <a:r>
                        <a:rPr lang="en-AU" sz="1100" b="1" baseline="0" dirty="0" smtClean="0">
                          <a:solidFill>
                            <a:srgbClr val="000000"/>
                          </a:solidFill>
                          <a:effectLst/>
                          <a:latin typeface="Arial" panose="020B0604020202020204" pitchFamily="34" charset="0"/>
                          <a:ea typeface="Arial" panose="020B0604020202020204" pitchFamily="34" charset="0"/>
                        </a:rPr>
                        <a:t>indicated as </a:t>
                      </a:r>
                      <a:r>
                        <a:rPr lang="en-AU" sz="1100" b="1" dirty="0" smtClean="0">
                          <a:solidFill>
                            <a:srgbClr val="000000"/>
                          </a:solidFill>
                          <a:effectLst/>
                          <a:latin typeface="Arial" panose="020B0604020202020204" pitchFamily="34" charset="0"/>
                          <a:ea typeface="Arial" panose="020B0604020202020204" pitchFamily="34" charset="0"/>
                        </a:rPr>
                        <a:t>another relevant method</a:t>
                      </a:r>
                      <a:r>
                        <a:rPr lang="en-AU" sz="1100" b="1" baseline="0" dirty="0" smtClean="0">
                          <a:solidFill>
                            <a:srgbClr val="000000"/>
                          </a:solidFill>
                          <a:effectLst/>
                          <a:latin typeface="Arial" panose="020B0604020202020204" pitchFamily="34" charset="0"/>
                          <a:ea typeface="Arial" panose="020B0604020202020204" pitchFamily="34" charset="0"/>
                        </a:rPr>
                        <a:t> by the survey participants. </a:t>
                      </a:r>
                      <a:endParaRPr lang="en-AU" sz="1100" b="1" dirty="0" smtClean="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78285023"/>
                  </a:ext>
                </a:extLst>
              </a:tr>
            </a:tbl>
          </a:graphicData>
        </a:graphic>
      </p:graphicFrame>
      <p:sp>
        <p:nvSpPr>
          <p:cNvPr id="9" name="TextBox 8"/>
          <p:cNvSpPr txBox="1"/>
          <p:nvPr/>
        </p:nvSpPr>
        <p:spPr>
          <a:xfrm>
            <a:off x="540000" y="1117600"/>
            <a:ext cx="9612000" cy="461665"/>
          </a:xfrm>
          <a:prstGeom prst="rect">
            <a:avLst/>
          </a:prstGeom>
          <a:noFill/>
        </p:spPr>
        <p:txBody>
          <a:bodyPr wrap="square" rtlCol="0">
            <a:spAutoFit/>
          </a:bodyPr>
          <a:lstStyle/>
          <a:p>
            <a:r>
              <a:rPr lang="en-AU" sz="1200" dirty="0"/>
              <a:t>A comprehensive </a:t>
            </a:r>
            <a:r>
              <a:rPr lang="en-AU" sz="1200" dirty="0" smtClean="0"/>
              <a:t>description </a:t>
            </a:r>
            <a:r>
              <a:rPr lang="en-AU" sz="1200" dirty="0"/>
              <a:t>of each of the communication methods are presented below. </a:t>
            </a:r>
            <a:r>
              <a:rPr lang="en-AU" sz="1200" dirty="0" smtClean="0"/>
              <a:t>The selection of communication methods also reflects the preferred way of contact as stated by respondents in the community survey.</a:t>
            </a:r>
          </a:p>
        </p:txBody>
      </p:sp>
    </p:spTree>
    <p:extLst>
      <p:ext uri="{BB962C8B-B14F-4D97-AF65-F5344CB8AC3E}">
        <p14:creationId xmlns:p14="http://schemas.microsoft.com/office/powerpoint/2010/main" val="3605765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Communication Strategies (continued)</a:t>
            </a:r>
            <a:endParaRPr lang="en-AU"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95867996"/>
              </p:ext>
            </p:extLst>
          </p:nvPr>
        </p:nvGraphicFramePr>
        <p:xfrm>
          <a:off x="540000" y="1444943"/>
          <a:ext cx="9458336" cy="4252303"/>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3759042890"/>
                    </a:ext>
                  </a:extLst>
                </a:gridCol>
                <a:gridCol w="3348000">
                  <a:extLst>
                    <a:ext uri="{9D8B030D-6E8A-4147-A177-3AD203B41FA5}">
                      <a16:colId xmlns:a16="http://schemas.microsoft.com/office/drawing/2014/main" val="174897709"/>
                    </a:ext>
                  </a:extLst>
                </a:gridCol>
                <a:gridCol w="1646336">
                  <a:extLst>
                    <a:ext uri="{9D8B030D-6E8A-4147-A177-3AD203B41FA5}">
                      <a16:colId xmlns:a16="http://schemas.microsoft.com/office/drawing/2014/main" val="1155401899"/>
                    </a:ext>
                  </a:extLst>
                </a:gridCol>
                <a:gridCol w="3420000">
                  <a:extLst>
                    <a:ext uri="{9D8B030D-6E8A-4147-A177-3AD203B41FA5}">
                      <a16:colId xmlns:a16="http://schemas.microsoft.com/office/drawing/2014/main" val="3056771398"/>
                    </a:ext>
                  </a:extLst>
                </a:gridCol>
              </a:tblGrid>
              <a:tr h="440525">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Method</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4269316377"/>
                  </a:ext>
                </a:extLst>
              </a:tr>
              <a:tr h="440525">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Webinar(s)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Webinars might be another avenue to inform the community about the project activities and stay in touch.</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by open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Depending on the national</a:t>
                      </a:r>
                      <a:r>
                        <a:rPr lang="en-AU" sz="1100" baseline="0" dirty="0" smtClean="0">
                          <a:solidFill>
                            <a:srgbClr val="000000"/>
                          </a:solidFill>
                          <a:effectLst/>
                          <a:latin typeface="Arial" panose="020B0604020202020204" pitchFamily="34" charset="0"/>
                          <a:ea typeface="Arial" panose="020B0604020202020204" pitchFamily="34" charset="0"/>
                        </a:rPr>
                        <a:t> and state wide situation in regard to the COVID-19 Pandemic related restrictions, online meetings might become necessary </a:t>
                      </a:r>
                      <a:r>
                        <a:rPr lang="en-AU" sz="1100" dirty="0" smtClean="0">
                          <a:solidFill>
                            <a:srgbClr val="000000"/>
                          </a:solidFill>
                          <a:effectLst/>
                          <a:latin typeface="Arial" panose="020B0604020202020204" pitchFamily="34" charset="0"/>
                          <a:ea typeface="Arial" panose="020B0604020202020204" pitchFamily="34" charset="0"/>
                        </a:rPr>
                        <a:t>to engage with the community. </a:t>
                      </a:r>
                      <a:r>
                        <a:rPr lang="en-AU" sz="1100" b="1" dirty="0" smtClean="0">
                          <a:solidFill>
                            <a:srgbClr val="000000"/>
                          </a:solidFill>
                          <a:effectLst/>
                          <a:latin typeface="Arial" panose="020B0604020202020204" pitchFamily="34" charset="0"/>
                          <a:ea typeface="Arial" panose="020B0604020202020204" pitchFamily="34" charset="0"/>
                        </a:rPr>
                        <a:t>Though, i</a:t>
                      </a:r>
                      <a:r>
                        <a:rPr lang="en-AU" sz="1100" b="1" dirty="0" smtClean="0">
                          <a:solidFill>
                            <a:srgbClr val="000000"/>
                          </a:solidFill>
                          <a:effectLst/>
                          <a:latin typeface="Arial" panose="020B0604020202020204" pitchFamily="34" charset="0"/>
                        </a:rPr>
                        <a:t>t has to be considered that this was the least preferred communication option by survey respondents.</a:t>
                      </a:r>
                      <a:endParaRPr lang="en-AU" sz="1100" b="1" dirty="0" smtClean="0">
                        <a:effectLst/>
                      </a:endParaRPr>
                    </a:p>
                  </a:txBody>
                  <a:tcPr marL="63500" marR="63500" marT="63500" marB="63500"/>
                </a:tc>
                <a:extLst>
                  <a:ext uri="{0D108BD9-81ED-4DB2-BD59-A6C34878D82A}">
                    <a16:rowId xmlns:a16="http://schemas.microsoft.com/office/drawing/2014/main" val="839001085"/>
                  </a:ext>
                </a:extLst>
              </a:tr>
              <a:tr h="311124">
                <a:tc gridSpan="4">
                  <a:txBody>
                    <a:bodyPr/>
                    <a:lstStyle/>
                    <a:p>
                      <a:pPr>
                        <a:lnSpc>
                          <a:spcPct val="115000"/>
                        </a:lnSpc>
                        <a:spcAft>
                          <a:spcPts val="0"/>
                        </a:spcAft>
                      </a:pPr>
                      <a:r>
                        <a:rPr lang="en-AU" sz="1100" i="1" dirty="0" smtClean="0">
                          <a:solidFill>
                            <a:srgbClr val="000000"/>
                          </a:solidFill>
                          <a:effectLst/>
                          <a:latin typeface="Arial" panose="020B0604020202020204" pitchFamily="34" charset="0"/>
                          <a:ea typeface="Arial" panose="020B0604020202020204" pitchFamily="34" charset="0"/>
                        </a:rPr>
                        <a:t>Further communication methods </a:t>
                      </a:r>
                      <a:endParaRPr lang="en-AU" sz="1100" i="1"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n-AU"/>
                    </a:p>
                  </a:txBody>
                  <a:tcPr/>
                </a:tc>
                <a:tc hMerge="1">
                  <a:txBody>
                    <a:bodyPr/>
                    <a:lstStyle/>
                    <a:p>
                      <a:pPr>
                        <a:lnSpc>
                          <a:spcPct val="115000"/>
                        </a:lnSpc>
                        <a:spcAft>
                          <a:spcPts val="0"/>
                        </a:spcAft>
                      </a:pP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pPr>
                        <a:lnSpc>
                          <a:spcPct val="115000"/>
                        </a:lnSpc>
                        <a:spcAft>
                          <a:spcPts val="0"/>
                        </a:spcAft>
                      </a:pPr>
                      <a:endParaRPr lang="en-AU" sz="1100" dirty="0" smtClean="0">
                        <a:effectLst/>
                      </a:endParaRPr>
                    </a:p>
                  </a:txBody>
                  <a:tcPr marL="63500" marR="63500" marT="63500" marB="63500"/>
                </a:tc>
                <a:extLst>
                  <a:ext uri="{0D108BD9-81ED-4DB2-BD59-A6C34878D82A}">
                    <a16:rowId xmlns:a16="http://schemas.microsoft.com/office/drawing/2014/main" val="443382300"/>
                  </a:ext>
                </a:extLst>
              </a:tr>
              <a:tr h="440525">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Media releases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To</a:t>
                      </a:r>
                      <a:r>
                        <a:rPr lang="en-AU" sz="1100" baseline="0" dirty="0" smtClean="0">
                          <a:solidFill>
                            <a:srgbClr val="000000"/>
                          </a:solidFill>
                          <a:effectLst/>
                          <a:latin typeface="Arial" panose="020B0604020202020204" pitchFamily="34" charset="0"/>
                          <a:ea typeface="Arial" panose="020B0604020202020204" pitchFamily="34" charset="0"/>
                        </a:rPr>
                        <a:t> a</a:t>
                      </a:r>
                      <a:r>
                        <a:rPr lang="en-AU" sz="1100" dirty="0" smtClean="0">
                          <a:solidFill>
                            <a:srgbClr val="000000"/>
                          </a:solidFill>
                          <a:effectLst/>
                          <a:latin typeface="Arial" panose="020B0604020202020204" pitchFamily="34" charset="0"/>
                          <a:ea typeface="Arial" panose="020B0604020202020204" pitchFamily="34" charset="0"/>
                        </a:rPr>
                        <a:t>nnounce</a:t>
                      </a:r>
                      <a:r>
                        <a:rPr lang="en-AU" sz="1100" baseline="0" dirty="0" smtClean="0">
                          <a:solidFill>
                            <a:srgbClr val="000000"/>
                          </a:solidFill>
                          <a:effectLst/>
                          <a:latin typeface="Arial" panose="020B0604020202020204" pitchFamily="34" charset="0"/>
                          <a:ea typeface="Arial" panose="020B0604020202020204" pitchFamily="34" charset="0"/>
                        </a:rPr>
                        <a:t> key project milestones and inform</a:t>
                      </a:r>
                      <a:r>
                        <a:rPr lang="en-AU" sz="1100" dirty="0" smtClean="0">
                          <a:solidFill>
                            <a:srgbClr val="000000"/>
                          </a:solidFill>
                          <a:effectLst/>
                          <a:latin typeface="Arial" panose="020B0604020202020204" pitchFamily="34" charset="0"/>
                          <a:ea typeface="Arial" panose="020B0604020202020204" pitchFamily="34" charset="0"/>
                        </a:rPr>
                        <a:t> about the project’s progress and activities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Local and regional media outlets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Circulate to local and regional media outlets. </a:t>
                      </a:r>
                      <a:endParaRPr lang="en-AU" sz="1100" dirty="0" smtClean="0">
                        <a:effectLst/>
                      </a:endParaRPr>
                    </a:p>
                  </a:txBody>
                  <a:tcPr marL="63500" marR="63500" marT="63500" marB="63500"/>
                </a:tc>
                <a:extLst>
                  <a:ext uri="{0D108BD9-81ED-4DB2-BD59-A6C34878D82A}">
                    <a16:rowId xmlns:a16="http://schemas.microsoft.com/office/drawing/2014/main" val="214083426"/>
                  </a:ext>
                </a:extLst>
              </a:tr>
              <a:tr h="440525">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Stalls at fairs and events</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 presence at fairs</a:t>
                      </a:r>
                      <a:r>
                        <a:rPr lang="en-AU" sz="1100" baseline="0" dirty="0" smtClean="0">
                          <a:solidFill>
                            <a:srgbClr val="000000"/>
                          </a:solidFill>
                          <a:effectLst/>
                          <a:latin typeface="Arial" panose="020B0604020202020204" pitchFamily="34" charset="0"/>
                          <a:ea typeface="Arial" panose="020B0604020202020204" pitchFamily="34" charset="0"/>
                        </a:rPr>
                        <a:t> will help to get into informal conversation with community members and raise awareness about the project.</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Using HCRC stalls</a:t>
                      </a:r>
                      <a:r>
                        <a:rPr lang="en-AU" sz="1100" baseline="0" dirty="0" smtClean="0">
                          <a:solidFill>
                            <a:srgbClr val="181818"/>
                          </a:solidFill>
                          <a:effectLst/>
                        </a:rPr>
                        <a:t> at events to distribute </a:t>
                      </a:r>
                      <a:r>
                        <a:rPr lang="en-AU" sz="1100" dirty="0" smtClean="0">
                          <a:solidFill>
                            <a:srgbClr val="181818"/>
                          </a:solidFill>
                          <a:effectLst/>
                        </a:rPr>
                        <a:t>flyers, display</a:t>
                      </a:r>
                      <a:r>
                        <a:rPr lang="en-AU" sz="1100" baseline="0" dirty="0" smtClean="0">
                          <a:solidFill>
                            <a:srgbClr val="181818"/>
                          </a:solidFill>
                          <a:effectLst/>
                        </a:rPr>
                        <a:t> posters and inform about project progress in conversations.</a:t>
                      </a:r>
                      <a:endParaRPr lang="en-AU" sz="1100" dirty="0" smtClean="0">
                        <a:solidFill>
                          <a:srgbClr val="181818"/>
                        </a:solidFill>
                        <a:effectLst/>
                      </a:endParaRPr>
                    </a:p>
                  </a:txBody>
                  <a:tcPr marL="63500" marR="63500" marT="63500" marB="63500"/>
                </a:tc>
                <a:extLst>
                  <a:ext uri="{0D108BD9-81ED-4DB2-BD59-A6C34878D82A}">
                    <a16:rowId xmlns:a16="http://schemas.microsoft.com/office/drawing/2014/main" val="3606126708"/>
                  </a:ext>
                </a:extLst>
              </a:tr>
              <a:tr h="60756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Present on local radio or other local media</a:t>
                      </a:r>
                      <a:endParaRPr lang="en-AU" sz="1100" b="0" i="0" u="none" strike="noStrike" kern="1200" baseline="0" dirty="0" smtClean="0">
                        <a:solidFill>
                          <a:schemeClr val="dk1"/>
                        </a:solidFill>
                        <a:latin typeface="+mn-lt"/>
                        <a:ea typeface="+mn-ea"/>
                        <a:cs typeface="+mn-cs"/>
                      </a:endParaRPr>
                    </a:p>
                  </a:txBody>
                  <a:tcPr marL="63500" marR="63500" marT="63500" marB="63500"/>
                </a:tc>
                <a:tc>
                  <a:txBody>
                    <a:bodyPr/>
                    <a:lstStyle/>
                    <a:p>
                      <a:pPr>
                        <a:lnSpc>
                          <a:spcPct val="100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Tell the story of the project in a verbal manner to connect with as many regional people as possible.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kern="1200" dirty="0" smtClean="0">
                          <a:solidFill>
                            <a:srgbClr val="000000"/>
                          </a:solidFill>
                          <a:effectLst/>
                          <a:latin typeface="Arial" panose="020B0604020202020204" pitchFamily="34" charset="0"/>
                          <a:ea typeface="Arial" panose="020B0604020202020204" pitchFamily="34" charset="0"/>
                          <a:cs typeface="+mn-cs"/>
                        </a:rPr>
                        <a:t>Local radio stations and TV outlets</a:t>
                      </a:r>
                      <a:endParaRPr lang="en-AU" sz="1100" kern="1200" dirty="0">
                        <a:solidFill>
                          <a:srgbClr val="000000"/>
                        </a:solidFill>
                        <a:effectLst/>
                        <a:latin typeface="Arial" panose="020B0604020202020204" pitchFamily="34" charset="0"/>
                        <a:ea typeface="Arial" panose="020B0604020202020204" pitchFamily="34" charset="0"/>
                        <a:cs typeface="+mn-cs"/>
                      </a:endParaRPr>
                    </a:p>
                  </a:txBody>
                  <a:tcPr marL="63500" marR="63500" marT="63500" marB="63500"/>
                </a:tc>
                <a:tc>
                  <a:txBody>
                    <a:bodyPr/>
                    <a:lstStyle/>
                    <a:p>
                      <a:pPr>
                        <a:lnSpc>
                          <a:spcPct val="115000"/>
                        </a:lnSpc>
                        <a:spcAft>
                          <a:spcPts val="0"/>
                        </a:spcAft>
                      </a:pPr>
                      <a:r>
                        <a:rPr lang="en-AU" sz="1100" kern="1200" dirty="0" smtClean="0">
                          <a:solidFill>
                            <a:srgbClr val="000000"/>
                          </a:solidFill>
                          <a:effectLst/>
                          <a:latin typeface="Arial" panose="020B0604020202020204" pitchFamily="34" charset="0"/>
                          <a:ea typeface="Arial" panose="020B0604020202020204" pitchFamily="34" charset="0"/>
                          <a:cs typeface="+mn-cs"/>
                        </a:rPr>
                        <a:t>Contact and offer</a:t>
                      </a:r>
                      <a:r>
                        <a:rPr lang="en-AU" sz="1100" kern="1200" baseline="0" dirty="0" smtClean="0">
                          <a:solidFill>
                            <a:srgbClr val="000000"/>
                          </a:solidFill>
                          <a:effectLst/>
                          <a:latin typeface="Arial" panose="020B0604020202020204" pitchFamily="34" charset="0"/>
                          <a:ea typeface="Arial" panose="020B0604020202020204" pitchFamily="34" charset="0"/>
                          <a:cs typeface="+mn-cs"/>
                        </a:rPr>
                        <a:t> the story</a:t>
                      </a:r>
                      <a:r>
                        <a:rPr lang="en-AU" sz="1100" kern="1200" dirty="0" smtClean="0">
                          <a:solidFill>
                            <a:srgbClr val="000000"/>
                          </a:solidFill>
                          <a:effectLst/>
                          <a:latin typeface="Arial" panose="020B0604020202020204" pitchFamily="34" charset="0"/>
                          <a:ea typeface="Arial" panose="020B0604020202020204" pitchFamily="34" charset="0"/>
                          <a:cs typeface="+mn-cs"/>
                        </a:rPr>
                        <a:t> to local and regional radio stations. </a:t>
                      </a:r>
                    </a:p>
                    <a:p>
                      <a:pPr>
                        <a:lnSpc>
                          <a:spcPct val="115000"/>
                        </a:lnSpc>
                        <a:spcAft>
                          <a:spcPts val="0"/>
                        </a:spcAft>
                      </a:pPr>
                      <a:endParaRPr lang="en-AU" sz="1400" dirty="0" smtClean="0">
                        <a:effectLst/>
                      </a:endParaRPr>
                    </a:p>
                  </a:txBody>
                  <a:tcPr marL="63500" marR="63500" marT="63500" marB="63500"/>
                </a:tc>
                <a:extLst>
                  <a:ext uri="{0D108BD9-81ED-4DB2-BD59-A6C34878D82A}">
                    <a16:rowId xmlns:a16="http://schemas.microsoft.com/office/drawing/2014/main" val="1072539362"/>
                  </a:ext>
                </a:extLst>
              </a:tr>
            </a:tbl>
          </a:graphicData>
        </a:graphic>
      </p:graphicFrame>
      <p:sp>
        <p:nvSpPr>
          <p:cNvPr id="5" name="Slide Number Placeholder 4"/>
          <p:cNvSpPr>
            <a:spLocks noGrp="1"/>
          </p:cNvSpPr>
          <p:nvPr>
            <p:ph type="sldNum" sz="quarter" idx="12"/>
          </p:nvPr>
        </p:nvSpPr>
        <p:spPr/>
        <p:txBody>
          <a:bodyPr/>
          <a:lstStyle/>
          <a:p>
            <a:fld id="{0A27FA32-C0E3-4FDB-B8B0-DA46B61DD1DE}" type="slidenum">
              <a:rPr lang="en-AU" smtClean="0"/>
              <a:t>33</a:t>
            </a:fld>
            <a:endParaRPr lang="en-AU"/>
          </a:p>
        </p:txBody>
      </p:sp>
      <p:sp>
        <p:nvSpPr>
          <p:cNvPr id="10" name="TextBox 9"/>
          <p:cNvSpPr txBox="1"/>
          <p:nvPr/>
        </p:nvSpPr>
        <p:spPr>
          <a:xfrm>
            <a:off x="540000" y="5972034"/>
            <a:ext cx="9458336" cy="276999"/>
          </a:xfrm>
          <a:prstGeom prst="rect">
            <a:avLst/>
          </a:prstGeom>
          <a:noFill/>
        </p:spPr>
        <p:txBody>
          <a:bodyPr wrap="square" rtlCol="0">
            <a:spAutoFit/>
          </a:bodyPr>
          <a:lstStyle/>
          <a:p>
            <a:r>
              <a:rPr lang="en-AU" sz="1200" dirty="0" smtClean="0"/>
              <a:t>Communication methods will have to be reviewed and potentially amended based on the project arrangements.</a:t>
            </a:r>
            <a:endParaRPr lang="en-AU" sz="1200" dirty="0"/>
          </a:p>
        </p:txBody>
      </p:sp>
      <p:sp>
        <p:nvSpPr>
          <p:cNvPr id="11"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3289496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666623"/>
            <a:ext cx="9631300" cy="501778"/>
          </a:xfrm>
        </p:spPr>
        <p:txBody>
          <a:bodyPr>
            <a:normAutofit/>
          </a:bodyPr>
          <a:lstStyle/>
          <a:p>
            <a:r>
              <a:rPr lang="en-AU" dirty="0" smtClean="0"/>
              <a:t>Opportunities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34</a:t>
            </a:fld>
            <a:endParaRPr lang="en-AU"/>
          </a:p>
        </p:txBody>
      </p:sp>
      <p:sp>
        <p:nvSpPr>
          <p:cNvPr id="6" name="Content Placeholder 5"/>
          <p:cNvSpPr>
            <a:spLocks noGrp="1"/>
          </p:cNvSpPr>
          <p:nvPr>
            <p:ph idx="13"/>
          </p:nvPr>
        </p:nvSpPr>
        <p:spPr>
          <a:xfrm>
            <a:off x="520701" y="1631335"/>
            <a:ext cx="9650412" cy="4958652"/>
          </a:xfrm>
        </p:spPr>
        <p:txBody>
          <a:bodyPr/>
          <a:lstStyle/>
          <a:p>
            <a:pPr>
              <a:lnSpc>
                <a:spcPts val="1700"/>
              </a:lnSpc>
            </a:pPr>
            <a:r>
              <a:rPr lang="en-AU" sz="1200" dirty="0" smtClean="0"/>
              <a:t>While the </a:t>
            </a:r>
            <a:r>
              <a:rPr lang="en-AU" sz="1200" dirty="0"/>
              <a:t>development of microgrids presents opportunities as well as </a:t>
            </a:r>
            <a:r>
              <a:rPr lang="en-AU" sz="1200" dirty="0" smtClean="0"/>
              <a:t>challenges, the community’s input is an important source for prioritising the next steps of the project. Drawing on the interviews and survey responses of the Prefeasibility Study a number of observations of community’s interest, needs, concerns and views have been made and translated into recommendations. </a:t>
            </a:r>
          </a:p>
          <a:p>
            <a:pPr>
              <a:lnSpc>
                <a:spcPts val="1700"/>
              </a:lnSpc>
            </a:pPr>
            <a:r>
              <a:rPr lang="en-AU" sz="1200" dirty="0" smtClean="0"/>
              <a:t>The empirical data suggest great interest and excitement about the prospect of a local microgrid installation. The following opportunities  were captured:</a:t>
            </a:r>
          </a:p>
          <a:p>
            <a:pPr marL="171450" indent="-171450">
              <a:lnSpc>
                <a:spcPts val="1700"/>
              </a:lnSpc>
              <a:buFont typeface="Arial" panose="020B0604020202020204" pitchFamily="34" charset="0"/>
              <a:buChar char="•"/>
            </a:pPr>
            <a:r>
              <a:rPr lang="en-AU" sz="1200" dirty="0" smtClean="0"/>
              <a:t>There is considerable community appetite for participating in local sustainability initiatives. However the project initiative of a local microgrid is currently carried by very few community members. Establishing a local community energy group to catalyse, drive and own the project idea would be beneficial to help generate local support, ensure continuation, and ultimately implementation of the project.</a:t>
            </a:r>
          </a:p>
          <a:p>
            <a:pPr marL="171450" indent="-171450">
              <a:lnSpc>
                <a:spcPts val="1700"/>
              </a:lnSpc>
              <a:buFont typeface="Arial" panose="020B0604020202020204" pitchFamily="34" charset="0"/>
              <a:buChar char="•"/>
            </a:pPr>
            <a:r>
              <a:rPr lang="en-AU" sz="1200" dirty="0" smtClean="0"/>
              <a:t>More than half of all local businesses have rooftop solar. There is a great opportunity to include them in the development of the project.</a:t>
            </a:r>
            <a:r>
              <a:rPr lang="en-AU" sz="1200" dirty="0"/>
              <a:t> </a:t>
            </a:r>
            <a:endParaRPr lang="en-AU" sz="1200" dirty="0" smtClean="0"/>
          </a:p>
          <a:p>
            <a:pPr marL="171450" indent="-171450">
              <a:lnSpc>
                <a:spcPts val="1700"/>
              </a:lnSpc>
              <a:buFont typeface="Arial" panose="020B0604020202020204" pitchFamily="34" charset="0"/>
              <a:buChar char="•"/>
            </a:pPr>
            <a:r>
              <a:rPr lang="en-AU" sz="1200" dirty="0" smtClean="0"/>
              <a:t>Due </a:t>
            </a:r>
            <a:r>
              <a:rPr lang="en-AU" sz="1200" dirty="0"/>
              <a:t>to a changing local employment market new job opportunities are timely and desired. Local ownership of a microgrid installation could facilitate greater local procurement and job creation</a:t>
            </a:r>
            <a:r>
              <a:rPr lang="en-AU" sz="1200" dirty="0" smtClean="0"/>
              <a:t>.</a:t>
            </a:r>
          </a:p>
          <a:p>
            <a:pPr>
              <a:lnSpc>
                <a:spcPts val="1700"/>
              </a:lnSpc>
            </a:pPr>
            <a:endParaRPr lang="en-AU" sz="1200" dirty="0"/>
          </a:p>
          <a:p>
            <a:pPr marL="171450" indent="-171450">
              <a:lnSpc>
                <a:spcPts val="1700"/>
              </a:lnSpc>
              <a:buFont typeface="Arial" panose="020B0604020202020204" pitchFamily="34" charset="0"/>
              <a:buChar char="•"/>
            </a:pPr>
            <a:endParaRPr lang="en-AU" sz="1200" dirty="0" smtClean="0"/>
          </a:p>
          <a:p>
            <a:pPr marL="171450" indent="-171450">
              <a:lnSpc>
                <a:spcPts val="1700"/>
              </a:lnSpc>
              <a:buFont typeface="Arial" panose="020B0604020202020204" pitchFamily="34" charset="0"/>
              <a:buChar char="•"/>
            </a:pPr>
            <a:endParaRPr lang="en-AU" sz="1200" dirty="0" smtClean="0"/>
          </a:p>
          <a:p>
            <a:pPr marL="171450" indent="-171450">
              <a:lnSpc>
                <a:spcPts val="1700"/>
              </a:lnSpc>
              <a:buFont typeface="Arial" panose="020B0604020202020204" pitchFamily="34" charset="0"/>
              <a:buChar char="•"/>
            </a:pPr>
            <a:r>
              <a:rPr lang="en-AU" sz="1200" dirty="0" smtClean="0"/>
              <a:t>Involve local experts e.g. communications, legal, accountants and business professionals to provide input in the project development</a:t>
            </a:r>
          </a:p>
          <a:p>
            <a:pPr marL="171450" indent="-171450">
              <a:lnSpc>
                <a:spcPts val="1700"/>
              </a:lnSpc>
              <a:buFont typeface="Arial" panose="020B0604020202020204" pitchFamily="34" charset="0"/>
              <a:buChar char="•"/>
            </a:pPr>
            <a:r>
              <a:rPr lang="en-AU" sz="1200" dirty="0" smtClean="0"/>
              <a:t>Establishment </a:t>
            </a:r>
            <a:r>
              <a:rPr lang="en-AU" sz="1200" dirty="0"/>
              <a:t>of a dedicated local contact and communication person in the Feasibility stage of the project </a:t>
            </a:r>
            <a:r>
              <a:rPr lang="en-AU" sz="1200" dirty="0" smtClean="0"/>
              <a:t>will provide </a:t>
            </a:r>
            <a:r>
              <a:rPr lang="en-AU" sz="1200" dirty="0"/>
              <a:t>consistency of messaging, continuity of </a:t>
            </a:r>
            <a:r>
              <a:rPr lang="en-AU" sz="1200" dirty="0" smtClean="0"/>
              <a:t>staff‐stakeholder </a:t>
            </a:r>
            <a:r>
              <a:rPr lang="en-AU" sz="1200" dirty="0"/>
              <a:t>relationships </a:t>
            </a:r>
            <a:r>
              <a:rPr lang="en-AU" sz="1200" dirty="0" smtClean="0"/>
              <a:t>and ensure </a:t>
            </a:r>
            <a:r>
              <a:rPr lang="en-AU" sz="1200" dirty="0"/>
              <a:t>maximum accessibility. </a:t>
            </a:r>
          </a:p>
          <a:p>
            <a:pPr marL="171450" indent="-171450">
              <a:lnSpc>
                <a:spcPts val="1700"/>
              </a:lnSpc>
              <a:buFont typeface="Arial" panose="020B0604020202020204" pitchFamily="34" charset="0"/>
              <a:buChar char="•"/>
            </a:pPr>
            <a:r>
              <a:rPr lang="en-AU" sz="1200" dirty="0" smtClean="0"/>
              <a:t>A local microgrid is understood to help reduce electricity bills. It is important to provide fair and equitable access </a:t>
            </a:r>
            <a:r>
              <a:rPr lang="en-AU" sz="1200" dirty="0"/>
              <a:t>to </a:t>
            </a:r>
            <a:r>
              <a:rPr lang="en-AU" sz="1200" dirty="0" smtClean="0"/>
              <a:t>the </a:t>
            </a:r>
            <a:r>
              <a:rPr lang="en-AU" sz="1200" dirty="0"/>
              <a:t>benefits </a:t>
            </a:r>
            <a:r>
              <a:rPr lang="en-AU" sz="1200" dirty="0" smtClean="0"/>
              <a:t>to all residents. This involves considering the needs of low income households and exploring the potential for cross subsidising. </a:t>
            </a:r>
          </a:p>
          <a:p>
            <a:pPr marL="171450" indent="-171450">
              <a:lnSpc>
                <a:spcPts val="1700"/>
              </a:lnSpc>
              <a:buFont typeface="Arial" panose="020B0604020202020204" pitchFamily="34" charset="0"/>
              <a:buChar char="•"/>
            </a:pPr>
            <a:r>
              <a:rPr lang="en-AU" sz="1200" dirty="0" smtClean="0"/>
              <a:t>There </a:t>
            </a:r>
            <a:r>
              <a:rPr lang="en-AU" sz="1200" dirty="0"/>
              <a:t>are a number of educational institutions (e.g. Primary Schools) in the region that are great platforms to mobilise for the project idea and educate on energy issues. The educational part of the project should be strengthened and collaborations with institutions established. </a:t>
            </a:r>
          </a:p>
          <a:p>
            <a:pPr marL="171450" indent="-171450">
              <a:lnSpc>
                <a:spcPts val="1700"/>
              </a:lnSpc>
              <a:buFont typeface="Arial" panose="020B0604020202020204" pitchFamily="34" charset="0"/>
              <a:buChar char="•"/>
            </a:pPr>
            <a:r>
              <a:rPr lang="en-AU" sz="1200" dirty="0" smtClean="0"/>
              <a:t>Medium and large-scale renewable energy projects can offer economic opportunities to local communities. Sharing </a:t>
            </a:r>
            <a:r>
              <a:rPr lang="en-AU" sz="1200" dirty="0"/>
              <a:t>the benefits through partnerships with </a:t>
            </a:r>
            <a:r>
              <a:rPr lang="en-AU" sz="1200" dirty="0" smtClean="0"/>
              <a:t>large-scale renewable </a:t>
            </a:r>
            <a:r>
              <a:rPr lang="en-AU" sz="1200" dirty="0"/>
              <a:t>energy </a:t>
            </a:r>
            <a:r>
              <a:rPr lang="en-AU" sz="1200" dirty="0" smtClean="0"/>
              <a:t>developers could support a strategic</a:t>
            </a:r>
            <a:r>
              <a:rPr lang="en-AU" sz="1200" dirty="0"/>
              <a:t>, long-term regional </a:t>
            </a:r>
            <a:r>
              <a:rPr lang="en-AU" sz="1200" dirty="0" smtClean="0"/>
              <a:t>development. </a:t>
            </a:r>
          </a:p>
          <a:p>
            <a:pPr marL="171450" indent="-171450">
              <a:lnSpc>
                <a:spcPts val="1700"/>
              </a:lnSpc>
              <a:buFont typeface="Arial" panose="020B0604020202020204" pitchFamily="34" charset="0"/>
              <a:buChar char="•"/>
            </a:pPr>
            <a:r>
              <a:rPr lang="en-AU" sz="1200" dirty="0" smtClean="0"/>
              <a:t>Reaching out and engaging with </a:t>
            </a:r>
            <a:r>
              <a:rPr lang="en-AU" sz="1200" dirty="0"/>
              <a:t>traditional owners of the area </a:t>
            </a:r>
            <a:r>
              <a:rPr lang="en-AU" sz="1200" dirty="0" smtClean="0"/>
              <a:t>provides an opportunity for </a:t>
            </a:r>
            <a:r>
              <a:rPr lang="en-AU" sz="1200" dirty="0"/>
              <a:t>indigenous participation and benefit sharing.</a:t>
            </a:r>
          </a:p>
          <a:p>
            <a:pPr>
              <a:lnSpc>
                <a:spcPts val="1700"/>
              </a:lnSpc>
            </a:pPr>
            <a:endParaRPr lang="en-AU" sz="1200" dirty="0" smtClean="0"/>
          </a:p>
          <a:p>
            <a:pPr>
              <a:lnSpc>
                <a:spcPts val="1700"/>
              </a:lnSpc>
            </a:pPr>
            <a:endParaRPr lang="en-AU" sz="1200" dirty="0"/>
          </a:p>
        </p:txBody>
      </p:sp>
      <p:sp>
        <p:nvSpPr>
          <p:cNvPr id="9"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
        <p:nvSpPr>
          <p:cNvPr id="4" name="Rectangle 3"/>
          <p:cNvSpPr/>
          <p:nvPr/>
        </p:nvSpPr>
        <p:spPr>
          <a:xfrm>
            <a:off x="424180" y="1127761"/>
            <a:ext cx="10060940" cy="369332"/>
          </a:xfrm>
          <a:prstGeom prst="rect">
            <a:avLst/>
          </a:prstGeom>
        </p:spPr>
        <p:txBody>
          <a:bodyPr wrap="square">
            <a:spAutoFit/>
          </a:bodyPr>
          <a:lstStyle/>
          <a:p>
            <a:r>
              <a:rPr lang="en-US" dirty="0" smtClean="0">
                <a:solidFill>
                  <a:srgbClr val="757575"/>
                </a:solidFill>
                <a:ea typeface="MS Mincho"/>
              </a:rPr>
              <a:t>Interviewee’s vision: </a:t>
            </a:r>
            <a:r>
              <a:rPr lang="en-US" dirty="0" err="1" smtClean="0">
                <a:solidFill>
                  <a:srgbClr val="757575"/>
                </a:solidFill>
                <a:ea typeface="MS Mincho"/>
              </a:rPr>
              <a:t>Heyfield’s</a:t>
            </a:r>
            <a:r>
              <a:rPr lang="en-US" dirty="0" smtClean="0">
                <a:solidFill>
                  <a:srgbClr val="757575"/>
                </a:solidFill>
                <a:ea typeface="MS Mincho"/>
              </a:rPr>
              <a:t> energy supply to be “fair, accessible</a:t>
            </a:r>
            <a:r>
              <a:rPr lang="en-US" dirty="0">
                <a:solidFill>
                  <a:srgbClr val="757575"/>
                </a:solidFill>
                <a:ea typeface="MS Mincho"/>
              </a:rPr>
              <a:t>, and </a:t>
            </a:r>
            <a:r>
              <a:rPr lang="en-US" dirty="0" smtClean="0">
                <a:solidFill>
                  <a:srgbClr val="757575"/>
                </a:solidFill>
                <a:ea typeface="MS Mincho"/>
              </a:rPr>
              <a:t>community-driven”</a:t>
            </a:r>
            <a:endParaRPr lang="en-AU" dirty="0">
              <a:solidFill>
                <a:srgbClr val="757575"/>
              </a:solidFill>
            </a:endParaRPr>
          </a:p>
        </p:txBody>
      </p:sp>
    </p:spTree>
    <p:extLst>
      <p:ext uri="{BB962C8B-B14F-4D97-AF65-F5344CB8AC3E}">
        <p14:creationId xmlns:p14="http://schemas.microsoft.com/office/powerpoint/2010/main" val="425264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Challenges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35</a:t>
            </a:fld>
            <a:endParaRPr lang="en-AU"/>
          </a:p>
        </p:txBody>
      </p:sp>
      <p:sp>
        <p:nvSpPr>
          <p:cNvPr id="6" name="Content Placeholder 5"/>
          <p:cNvSpPr>
            <a:spLocks noGrp="1"/>
          </p:cNvSpPr>
          <p:nvPr>
            <p:ph idx="13"/>
          </p:nvPr>
        </p:nvSpPr>
        <p:spPr>
          <a:xfrm>
            <a:off x="520701" y="1722474"/>
            <a:ext cx="9650412" cy="4973602"/>
          </a:xfrm>
        </p:spPr>
        <p:txBody>
          <a:bodyPr/>
          <a:lstStyle/>
          <a:p>
            <a:pPr lvl="0"/>
            <a:r>
              <a:rPr lang="en-AU" sz="1200" dirty="0" smtClean="0">
                <a:solidFill>
                  <a:srgbClr val="414042"/>
                </a:solidFill>
              </a:rPr>
              <a:t>Studies </a:t>
            </a:r>
            <a:r>
              <a:rPr lang="en-AU" sz="1200" dirty="0">
                <a:solidFill>
                  <a:srgbClr val="414042"/>
                </a:solidFill>
              </a:rPr>
              <a:t>found that the majority of challenges associated with developing a microgrid speak to the socio-institutional context rather than the technology’s </a:t>
            </a:r>
            <a:r>
              <a:rPr lang="en-AU" sz="1200" dirty="0" smtClean="0">
                <a:solidFill>
                  <a:srgbClr val="414042"/>
                </a:solidFill>
              </a:rPr>
              <a:t>feasibility (</a:t>
            </a:r>
            <a:r>
              <a:rPr lang="en-AU" sz="1200" dirty="0" err="1" smtClean="0">
                <a:solidFill>
                  <a:srgbClr val="414042"/>
                </a:solidFill>
              </a:rPr>
              <a:t>Farrelly</a:t>
            </a:r>
            <a:r>
              <a:rPr lang="en-AU" sz="1200" dirty="0" smtClean="0">
                <a:solidFill>
                  <a:srgbClr val="414042"/>
                </a:solidFill>
              </a:rPr>
              <a:t> and </a:t>
            </a:r>
            <a:r>
              <a:rPr lang="en-AU" sz="1200" dirty="0" err="1" smtClean="0">
                <a:solidFill>
                  <a:srgbClr val="414042"/>
                </a:solidFill>
              </a:rPr>
              <a:t>Tawfik</a:t>
            </a:r>
            <a:r>
              <a:rPr lang="en-AU" sz="1200" dirty="0" smtClean="0">
                <a:solidFill>
                  <a:srgbClr val="414042"/>
                </a:solidFill>
              </a:rPr>
              <a:t> 2020). </a:t>
            </a:r>
            <a:r>
              <a:rPr lang="en-AU" sz="1200" dirty="0">
                <a:solidFill>
                  <a:srgbClr val="414042"/>
                </a:solidFill>
              </a:rPr>
              <a:t>In </a:t>
            </a:r>
            <a:r>
              <a:rPr lang="en-AU" sz="1200" dirty="0" smtClean="0">
                <a:solidFill>
                  <a:srgbClr val="414042"/>
                </a:solidFill>
              </a:rPr>
              <a:t>the </a:t>
            </a:r>
            <a:r>
              <a:rPr lang="en-AU" sz="1200" dirty="0">
                <a:solidFill>
                  <a:srgbClr val="414042"/>
                </a:solidFill>
              </a:rPr>
              <a:t>Prefeasibility Study the following concerns were </a:t>
            </a:r>
            <a:r>
              <a:rPr lang="en-AU" sz="1200" dirty="0" smtClean="0">
                <a:solidFill>
                  <a:srgbClr val="414042"/>
                </a:solidFill>
              </a:rPr>
              <a:t>captured and will need to be addressed in the Feasibility Study:</a:t>
            </a:r>
            <a:endParaRPr lang="en-AU" sz="1200" dirty="0">
              <a:solidFill>
                <a:srgbClr val="414042"/>
              </a:solidFill>
            </a:endParaRPr>
          </a:p>
          <a:p>
            <a:pPr marL="171450" lvl="0" indent="-171450">
              <a:buFont typeface="Arial" panose="020B0604020202020204" pitchFamily="34" charset="0"/>
              <a:buChar char="•"/>
            </a:pPr>
            <a:r>
              <a:rPr lang="en-AU" sz="1200" dirty="0" smtClean="0">
                <a:solidFill>
                  <a:srgbClr val="414042"/>
                </a:solidFill>
              </a:rPr>
              <a:t>One of the most often raised concerns were costs, the potential need for government subsidies and if the electricity will remain affordable or as desired become cheaper. </a:t>
            </a:r>
          </a:p>
          <a:p>
            <a:pPr marL="171450" lvl="0" indent="-171450">
              <a:buFont typeface="Arial" panose="020B0604020202020204" pitchFamily="34" charset="0"/>
              <a:buChar char="•"/>
            </a:pPr>
            <a:r>
              <a:rPr lang="en-AU" sz="1200" dirty="0" smtClean="0">
                <a:solidFill>
                  <a:srgbClr val="414042"/>
                </a:solidFill>
              </a:rPr>
              <a:t>Social equity and fairness are very important values to community members. Hence there is a great interest to share the benefits of the microgrid beyond the borders of the Heyfield town. Therefore the location of the microgrid is a concern since it might exclude </a:t>
            </a:r>
            <a:r>
              <a:rPr lang="en-AU" sz="1200" dirty="0">
                <a:solidFill>
                  <a:srgbClr val="414042"/>
                </a:solidFill>
              </a:rPr>
              <a:t>people from other parts of </a:t>
            </a:r>
            <a:r>
              <a:rPr lang="en-AU" sz="1200" dirty="0" smtClean="0">
                <a:solidFill>
                  <a:srgbClr val="414042"/>
                </a:solidFill>
              </a:rPr>
              <a:t>town or the region </a:t>
            </a:r>
            <a:r>
              <a:rPr lang="en-AU" sz="1200" dirty="0">
                <a:solidFill>
                  <a:srgbClr val="414042"/>
                </a:solidFill>
              </a:rPr>
              <a:t>e.g. Licola etc. </a:t>
            </a:r>
            <a:endParaRPr lang="en-AU" sz="1200" dirty="0" smtClean="0">
              <a:solidFill>
                <a:srgbClr val="414042"/>
              </a:solidFill>
            </a:endParaRPr>
          </a:p>
          <a:p>
            <a:pPr marL="171450" lvl="0" indent="-171450">
              <a:buFont typeface="Arial" panose="020B0604020202020204" pitchFamily="34" charset="0"/>
              <a:buChar char="•"/>
            </a:pPr>
            <a:r>
              <a:rPr lang="en-AU" sz="1200" dirty="0" smtClean="0">
                <a:solidFill>
                  <a:srgbClr val="414042"/>
                </a:solidFill>
              </a:rPr>
              <a:t>People felt that there is a great need for further education and information about microgrids and how it work</a:t>
            </a:r>
          </a:p>
          <a:p>
            <a:pPr marL="171450" lvl="0" indent="-171450">
              <a:buFont typeface="Arial" panose="020B0604020202020204" pitchFamily="34" charset="0"/>
              <a:buChar char="•"/>
            </a:pPr>
            <a:r>
              <a:rPr lang="en-AU" sz="1200" dirty="0" smtClean="0">
                <a:solidFill>
                  <a:srgbClr val="414042"/>
                </a:solidFill>
              </a:rPr>
              <a:t>Although there were no questions about remaining connected to the main grid, reliability appeared as an important factor for the community which also has to be ensured through a microgrid solutions. The need for backup provision was mentioned while pointing towards battery storage.</a:t>
            </a:r>
          </a:p>
          <a:p>
            <a:pPr marL="171450" lvl="0" indent="-171450">
              <a:buFont typeface="Arial" panose="020B0604020202020204" pitchFamily="34" charset="0"/>
              <a:buChar char="•"/>
            </a:pPr>
            <a:r>
              <a:rPr lang="en-AU" sz="1200" dirty="0" smtClean="0">
                <a:solidFill>
                  <a:srgbClr val="414042"/>
                </a:solidFill>
              </a:rPr>
              <a:t>Potential visual amenity and the placement near housing were also raised as concerns.</a:t>
            </a:r>
          </a:p>
          <a:p>
            <a:pPr marL="171450" lvl="0" indent="-171450">
              <a:buFont typeface="Arial" panose="020B0604020202020204" pitchFamily="34" charset="0"/>
              <a:buChar char="•"/>
            </a:pPr>
            <a:r>
              <a:rPr lang="en-AU" sz="1200" dirty="0" smtClean="0">
                <a:solidFill>
                  <a:srgbClr val="414042"/>
                </a:solidFill>
              </a:rPr>
              <a:t>Some opposition towards large-scale wind farms was noticed, which emphasises the need for exploring a diversity of renewable energy while rooftop solar PV was the most preferred option in the community survey</a:t>
            </a:r>
          </a:p>
          <a:p>
            <a:pPr lvl="0"/>
            <a:r>
              <a:rPr lang="en-AU" sz="1200" dirty="0" smtClean="0">
                <a:solidFill>
                  <a:srgbClr val="414042"/>
                </a:solidFill>
              </a:rPr>
              <a:t>Further question were: </a:t>
            </a:r>
          </a:p>
          <a:p>
            <a:pPr marL="171450" lvl="0" indent="-171450">
              <a:buFont typeface="Arial" panose="020B0604020202020204" pitchFamily="34" charset="0"/>
              <a:buChar char="•"/>
            </a:pPr>
            <a:r>
              <a:rPr lang="en-AU" sz="1200" dirty="0" smtClean="0">
                <a:solidFill>
                  <a:srgbClr val="414042"/>
                </a:solidFill>
              </a:rPr>
              <a:t>How future proof is the technology?</a:t>
            </a:r>
          </a:p>
          <a:p>
            <a:pPr marL="171450" lvl="0" indent="-171450">
              <a:buFont typeface="Arial" panose="020B0604020202020204" pitchFamily="34" charset="0"/>
              <a:buChar char="•"/>
            </a:pPr>
            <a:r>
              <a:rPr lang="en-AU" sz="1200" dirty="0" smtClean="0">
                <a:solidFill>
                  <a:srgbClr val="414042"/>
                </a:solidFill>
              </a:rPr>
              <a:t>How and who will manage and maintain the microgrid? </a:t>
            </a:r>
          </a:p>
          <a:p>
            <a:pPr marL="171450" indent="-171450">
              <a:buFont typeface="Arial" panose="020B0604020202020204" pitchFamily="34" charset="0"/>
              <a:buChar char="•"/>
            </a:pPr>
            <a:r>
              <a:rPr lang="en-AU" sz="1200" dirty="0">
                <a:solidFill>
                  <a:srgbClr val="414042"/>
                </a:solidFill>
              </a:rPr>
              <a:t>Would solar PV owners be compensated for feeding their electricity into the local </a:t>
            </a:r>
            <a:r>
              <a:rPr lang="en-AU" sz="1200" dirty="0" smtClean="0">
                <a:solidFill>
                  <a:srgbClr val="414042"/>
                </a:solidFill>
              </a:rPr>
              <a:t>grid?</a:t>
            </a:r>
          </a:p>
          <a:p>
            <a:pPr marL="171450" indent="-171450">
              <a:buFont typeface="Arial" panose="020B0604020202020204" pitchFamily="34" charset="0"/>
              <a:buChar char="•"/>
            </a:pPr>
            <a:r>
              <a:rPr lang="en-AU" sz="1200" dirty="0" smtClean="0">
                <a:solidFill>
                  <a:srgbClr val="414042"/>
                </a:solidFill>
              </a:rPr>
              <a:t>Could the technology support Heyfield's requirements and expectations </a:t>
            </a:r>
            <a:endParaRPr lang="en-AU" sz="1200" dirty="0">
              <a:solidFill>
                <a:srgbClr val="414042"/>
              </a:solidFill>
            </a:endParaRPr>
          </a:p>
          <a:p>
            <a:pPr marL="171450" lvl="0" indent="-171450">
              <a:buFont typeface="Arial" panose="020B0604020202020204" pitchFamily="34" charset="0"/>
              <a:buChar char="•"/>
            </a:pPr>
            <a:endParaRPr lang="en-AU" sz="1200" dirty="0">
              <a:solidFill>
                <a:srgbClr val="414042"/>
              </a:solidFill>
            </a:endParaRPr>
          </a:p>
          <a:p>
            <a:pPr lvl="0"/>
            <a:endParaRPr lang="en-AU" sz="1200" dirty="0" smtClean="0">
              <a:solidFill>
                <a:srgbClr val="414042"/>
              </a:solidFill>
            </a:endParaRPr>
          </a:p>
          <a:p>
            <a:pPr lvl="0"/>
            <a:endParaRPr lang="en-AU" sz="1200" dirty="0" smtClean="0">
              <a:solidFill>
                <a:srgbClr val="414042"/>
              </a:solidFill>
            </a:endParaRPr>
          </a:p>
          <a:p>
            <a:pPr lvl="0"/>
            <a:endParaRPr lang="en-AU" sz="1200" dirty="0">
              <a:solidFill>
                <a:srgbClr val="414042"/>
              </a:solidFill>
            </a:endParaRPr>
          </a:p>
          <a:p>
            <a:endParaRPr lang="en-AU" dirty="0"/>
          </a:p>
        </p:txBody>
      </p:sp>
      <p:sp>
        <p:nvSpPr>
          <p:cNvPr id="8" name="Rectangle 7"/>
          <p:cNvSpPr/>
          <p:nvPr/>
        </p:nvSpPr>
        <p:spPr>
          <a:xfrm>
            <a:off x="424180" y="1127761"/>
            <a:ext cx="10060940" cy="369332"/>
          </a:xfrm>
          <a:prstGeom prst="rect">
            <a:avLst/>
          </a:prstGeom>
        </p:spPr>
        <p:txBody>
          <a:bodyPr wrap="square">
            <a:spAutoFit/>
          </a:bodyPr>
          <a:lstStyle/>
          <a:p>
            <a:r>
              <a:rPr lang="en-US" dirty="0" smtClean="0">
                <a:solidFill>
                  <a:srgbClr val="757575"/>
                </a:solidFill>
                <a:ea typeface="MS Mincho"/>
              </a:rPr>
              <a:t>“Would it be big enough to benefit all of the community's residents?” </a:t>
            </a:r>
            <a:endParaRPr lang="en-AU" dirty="0">
              <a:solidFill>
                <a:srgbClr val="757575"/>
              </a:solidFill>
            </a:endParaRPr>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782684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7. Summary and next steps</a:t>
            </a:r>
            <a:endParaRPr lang="en-AU" dirty="0"/>
          </a:p>
        </p:txBody>
      </p:sp>
      <p:sp>
        <p:nvSpPr>
          <p:cNvPr id="6" name="Slide Number Placeholder 5"/>
          <p:cNvSpPr>
            <a:spLocks noGrp="1"/>
          </p:cNvSpPr>
          <p:nvPr>
            <p:ph type="sldNum" sz="quarter" idx="12"/>
          </p:nvPr>
        </p:nvSpPr>
        <p:spPr/>
        <p:txBody>
          <a:bodyPr/>
          <a:lstStyle/>
          <a:p>
            <a:fld id="{0A27FA32-C0E3-4FDB-B8B0-DA46B61DD1DE}" type="slidenum">
              <a:rPr lang="en-AU" smtClean="0"/>
              <a:t>36</a:t>
            </a:fld>
            <a:endParaRPr lang="en-AU"/>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3" name="TextBox 2"/>
          <p:cNvSpPr txBox="1"/>
          <p:nvPr/>
        </p:nvSpPr>
        <p:spPr>
          <a:xfrm>
            <a:off x="540001" y="1563896"/>
            <a:ext cx="5038454" cy="5632311"/>
          </a:xfrm>
          <a:prstGeom prst="rect">
            <a:avLst/>
          </a:prstGeom>
          <a:noFill/>
        </p:spPr>
        <p:txBody>
          <a:bodyPr wrap="square" rtlCol="0">
            <a:spAutoFit/>
          </a:bodyPr>
          <a:lstStyle/>
          <a:p>
            <a:r>
              <a:rPr lang="en-AU" sz="1200" dirty="0" smtClean="0"/>
              <a:t>The development of a microgrid in Heyfield offers a unique opportunity to explore the forefront of national leading community energy innovation. Heyfield can become part of a growing community movement which helps to accelerate the energy transition and ensures that the benefits are fairly distributed. </a:t>
            </a:r>
          </a:p>
          <a:p>
            <a:endParaRPr lang="en-AU" sz="1200" dirty="0" smtClean="0"/>
          </a:p>
          <a:p>
            <a:r>
              <a:rPr lang="en-AU" sz="1200" dirty="0" smtClean="0"/>
              <a:t>Key findings from the Prefeasibility Study are:</a:t>
            </a:r>
            <a:endParaRPr lang="en-AU" sz="1200" dirty="0"/>
          </a:p>
          <a:p>
            <a:pPr marL="171450" indent="-171450">
              <a:buFontTx/>
              <a:buChar char="-"/>
            </a:pPr>
            <a:r>
              <a:rPr lang="en-AU" sz="1200" dirty="0" smtClean="0"/>
              <a:t>Great excitement and interest in the development of a local community energy project. </a:t>
            </a:r>
          </a:p>
          <a:p>
            <a:pPr marL="171450" indent="-171450">
              <a:buFontTx/>
              <a:buChar char="-"/>
            </a:pPr>
            <a:r>
              <a:rPr lang="en-AU" sz="1200" dirty="0" smtClean="0"/>
              <a:t>Some concerns were raised in regard to costs and accessibility for all community members including low income households and out of neighbouring villages</a:t>
            </a:r>
          </a:p>
          <a:p>
            <a:pPr marL="171450" indent="-171450">
              <a:buFontTx/>
              <a:buChar char="-"/>
            </a:pPr>
            <a:r>
              <a:rPr lang="en-AU" sz="1200" dirty="0" smtClean="0"/>
              <a:t>A common vision among surveyed community members emphasises economic efficiency, reliability, fair access and environmental benefits associated with renewable energy. </a:t>
            </a:r>
          </a:p>
          <a:p>
            <a:pPr marL="171450" indent="-171450">
              <a:buFontTx/>
              <a:buChar char="-"/>
            </a:pPr>
            <a:r>
              <a:rPr lang="en-AU" sz="1200" dirty="0" smtClean="0"/>
              <a:t>Establishing a local community energy group could help drive the project idea forward</a:t>
            </a:r>
          </a:p>
          <a:p>
            <a:pPr marL="171450" indent="-171450">
              <a:buFontTx/>
              <a:buChar char="-"/>
            </a:pPr>
            <a:endParaRPr lang="en-AU" sz="1200" dirty="0" smtClean="0"/>
          </a:p>
          <a:p>
            <a:endParaRPr lang="en-AU" sz="1200" dirty="0"/>
          </a:p>
          <a:p>
            <a:r>
              <a:rPr lang="en-AU" sz="1200" dirty="0"/>
              <a:t>As with every infrastructure development, community engagement is a prerequisite for project’s success.</a:t>
            </a:r>
          </a:p>
          <a:p>
            <a:r>
              <a:rPr lang="en-AU" sz="1200" dirty="0" smtClean="0"/>
              <a:t>This </a:t>
            </a:r>
            <a:r>
              <a:rPr lang="en-AU" sz="1200" dirty="0"/>
              <a:t>Community Engagement Plan outlines the depth of work and commitment considered for the implementation of the Feasibility study of </a:t>
            </a:r>
            <a:r>
              <a:rPr lang="en-AU" sz="1200" dirty="0" err="1"/>
              <a:t>MyTown</a:t>
            </a:r>
            <a:r>
              <a:rPr lang="en-AU" sz="1200" dirty="0"/>
              <a:t> microgrid in Heyfield. It is driven by the principles of collaborating and empowering the local community to co-design a community energy project to enable fair access and benefit sharing with the locals.   </a:t>
            </a:r>
          </a:p>
          <a:p>
            <a:endParaRPr lang="en-AU" sz="1200" dirty="0" smtClean="0"/>
          </a:p>
          <a:p>
            <a:r>
              <a:rPr lang="en-AU" sz="1200" dirty="0" smtClean="0"/>
              <a:t> </a:t>
            </a:r>
            <a:endParaRPr lang="en-AU" sz="1200" dirty="0"/>
          </a:p>
        </p:txBody>
      </p:sp>
      <p:sp>
        <p:nvSpPr>
          <p:cNvPr id="8" name="TextBox 7"/>
          <p:cNvSpPr txBox="1"/>
          <p:nvPr/>
        </p:nvSpPr>
        <p:spPr>
          <a:xfrm>
            <a:off x="5676644" y="1563896"/>
            <a:ext cx="4494468" cy="2585323"/>
          </a:xfrm>
          <a:prstGeom prst="rect">
            <a:avLst/>
          </a:prstGeom>
          <a:noFill/>
          <a:ln>
            <a:solidFill>
              <a:schemeClr val="bg2"/>
            </a:solidFill>
          </a:ln>
        </p:spPr>
        <p:txBody>
          <a:bodyPr wrap="square" rtlCol="0">
            <a:spAutoFit/>
          </a:bodyPr>
          <a:lstStyle/>
          <a:p>
            <a:r>
              <a:rPr lang="en-AU" b="1" dirty="0" smtClean="0">
                <a:solidFill>
                  <a:schemeClr val="bg2"/>
                </a:solidFill>
              </a:rPr>
              <a:t>Summary of Recommendations</a:t>
            </a:r>
            <a:endParaRPr lang="en-AU" b="1" dirty="0">
              <a:solidFill>
                <a:schemeClr val="bg2"/>
              </a:solidFill>
            </a:endParaRPr>
          </a:p>
          <a:p>
            <a:pPr marL="228600" indent="-228600">
              <a:buAutoNum type="arabicPeriod"/>
            </a:pPr>
            <a:r>
              <a:rPr lang="en-AU" sz="1200" dirty="0" smtClean="0"/>
              <a:t>Establish a local community energy group</a:t>
            </a:r>
          </a:p>
          <a:p>
            <a:pPr marL="228600" indent="-228600">
              <a:buAutoNum type="arabicPeriod"/>
            </a:pPr>
            <a:r>
              <a:rPr lang="en-AU" sz="1200" dirty="0" smtClean="0"/>
              <a:t>Reach out to all local businesses and engage them in the development of the project </a:t>
            </a:r>
          </a:p>
          <a:p>
            <a:pPr marL="228600" indent="-228600">
              <a:buAutoNum type="arabicPeriod"/>
            </a:pPr>
            <a:r>
              <a:rPr lang="en-AU" sz="1200" dirty="0" smtClean="0"/>
              <a:t>Prepare to reach out to educational institutions and involve students from an early stage of the Feasibility Study  </a:t>
            </a:r>
          </a:p>
          <a:p>
            <a:pPr marL="228600" indent="-228600">
              <a:buFontTx/>
              <a:buAutoNum type="arabicPeriod"/>
            </a:pPr>
            <a:r>
              <a:rPr lang="en-AU" sz="1200" dirty="0" smtClean="0"/>
              <a:t>Explore the opportunity to collaborate with large scale renewable energy developers</a:t>
            </a:r>
          </a:p>
          <a:p>
            <a:pPr marL="228600" indent="-228600">
              <a:buFontTx/>
              <a:buAutoNum type="arabicPeriod"/>
            </a:pPr>
            <a:r>
              <a:rPr lang="en-AU" sz="1200" dirty="0" smtClean="0"/>
              <a:t>Consider to reach out and actively engage with low income households to understand their needs</a:t>
            </a:r>
          </a:p>
          <a:p>
            <a:pPr marL="228600" indent="-228600">
              <a:buFontTx/>
              <a:buAutoNum type="arabicPeriod"/>
            </a:pPr>
            <a:r>
              <a:rPr lang="en-AU" sz="1200" dirty="0" smtClean="0"/>
              <a:t>Prepare </a:t>
            </a:r>
            <a:r>
              <a:rPr lang="en-AU" sz="1200" dirty="0"/>
              <a:t>to address early community concerns in first stage of Feasibility </a:t>
            </a:r>
            <a:r>
              <a:rPr lang="en-AU" sz="1200" dirty="0" smtClean="0"/>
              <a:t>study </a:t>
            </a:r>
          </a:p>
          <a:p>
            <a:pPr marL="228600" indent="-228600">
              <a:buFontTx/>
              <a:buAutoNum type="arabicPeriod"/>
            </a:pPr>
            <a:r>
              <a:rPr lang="en-AU" sz="1200" dirty="0"/>
              <a:t>Reach out to and engage with local indigenous </a:t>
            </a:r>
            <a:r>
              <a:rPr lang="en-AU" sz="1200" dirty="0" smtClean="0"/>
              <a:t>groups</a:t>
            </a:r>
            <a:endParaRPr lang="en-AU" sz="1200" dirty="0"/>
          </a:p>
        </p:txBody>
      </p:sp>
      <p:sp>
        <p:nvSpPr>
          <p:cNvPr id="10" name="TextBox 9"/>
          <p:cNvSpPr txBox="1"/>
          <p:nvPr/>
        </p:nvSpPr>
        <p:spPr>
          <a:xfrm>
            <a:off x="5676644" y="4518551"/>
            <a:ext cx="4494468" cy="1107996"/>
          </a:xfrm>
          <a:prstGeom prst="rect">
            <a:avLst/>
          </a:prstGeom>
          <a:noFill/>
          <a:ln>
            <a:solidFill>
              <a:schemeClr val="bg2"/>
            </a:solidFill>
          </a:ln>
        </p:spPr>
        <p:txBody>
          <a:bodyPr wrap="square" rtlCol="0">
            <a:spAutoFit/>
          </a:bodyPr>
          <a:lstStyle/>
          <a:p>
            <a:r>
              <a:rPr lang="en-AU" b="1" dirty="0" smtClean="0">
                <a:solidFill>
                  <a:schemeClr val="bg2"/>
                </a:solidFill>
              </a:rPr>
              <a:t>Next Steps</a:t>
            </a:r>
            <a:endParaRPr lang="en-AU" b="1" dirty="0">
              <a:solidFill>
                <a:schemeClr val="bg2"/>
              </a:solidFill>
            </a:endParaRPr>
          </a:p>
          <a:p>
            <a:pPr marL="228600" indent="-228600">
              <a:buAutoNum type="arabicPeriod"/>
            </a:pPr>
            <a:r>
              <a:rPr lang="en-AU" sz="1200" dirty="0" smtClean="0"/>
              <a:t>Informing the community about the outcome about the positive outcome of the grant application</a:t>
            </a:r>
          </a:p>
          <a:p>
            <a:pPr marL="228600" indent="-228600">
              <a:buAutoNum type="arabicPeriod"/>
            </a:pPr>
            <a:r>
              <a:rPr lang="en-AU" sz="1200" dirty="0" smtClean="0"/>
              <a:t>Prepare the implementation of engagement plan and rally up project partners to get started</a:t>
            </a:r>
          </a:p>
        </p:txBody>
      </p:sp>
    </p:spTree>
    <p:extLst>
      <p:ext uri="{BB962C8B-B14F-4D97-AF65-F5344CB8AC3E}">
        <p14:creationId xmlns:p14="http://schemas.microsoft.com/office/powerpoint/2010/main" val="3508992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6E37-AEF4-4FA4-AA8B-BE766634F97F}"/>
              </a:ext>
            </a:extLst>
          </p:cNvPr>
          <p:cNvSpPr>
            <a:spLocks noGrp="1"/>
          </p:cNvSpPr>
          <p:nvPr>
            <p:ph type="title"/>
          </p:nvPr>
        </p:nvSpPr>
        <p:spPr/>
        <p:txBody>
          <a:bodyPr/>
          <a:lstStyle/>
          <a:p>
            <a:r>
              <a:rPr lang="en-US" dirty="0" smtClean="0"/>
              <a:t>Endnotes - References</a:t>
            </a:r>
            <a:endParaRPr lang="en-AU" dirty="0"/>
          </a:p>
        </p:txBody>
      </p:sp>
      <p:sp>
        <p:nvSpPr>
          <p:cNvPr id="4" name="Slide Number Placeholder 3">
            <a:extLst>
              <a:ext uri="{FF2B5EF4-FFF2-40B4-BE49-F238E27FC236}">
                <a16:creationId xmlns:a16="http://schemas.microsoft.com/office/drawing/2014/main" id="{32AA10AA-8DCD-400E-93AB-79D2F487BB74}"/>
              </a:ext>
            </a:extLst>
          </p:cNvPr>
          <p:cNvSpPr>
            <a:spLocks noGrp="1"/>
          </p:cNvSpPr>
          <p:nvPr>
            <p:ph type="sldNum" sz="quarter" idx="12"/>
          </p:nvPr>
        </p:nvSpPr>
        <p:spPr/>
        <p:txBody>
          <a:bodyPr/>
          <a:lstStyle/>
          <a:p>
            <a:fld id="{0A27FA32-C0E3-4FDB-B8B0-DA46B61DD1DE}" type="slidenum">
              <a:rPr lang="en-AU" smtClean="0"/>
              <a:t>37</a:t>
            </a:fld>
            <a:endParaRPr lang="en-AU"/>
          </a:p>
        </p:txBody>
      </p:sp>
      <p:sp>
        <p:nvSpPr>
          <p:cNvPr id="5" name="Rectangle 4"/>
          <p:cNvSpPr/>
          <p:nvPr/>
        </p:nvSpPr>
        <p:spPr>
          <a:xfrm>
            <a:off x="520699" y="1375212"/>
            <a:ext cx="9743263" cy="5427127"/>
          </a:xfrm>
          <a:prstGeom prst="rect">
            <a:avLst/>
          </a:prstGeom>
        </p:spPr>
        <p:txBody>
          <a:bodyPr wrap="square">
            <a:spAutoFit/>
          </a:bodyPr>
          <a:lstStyle/>
          <a:p>
            <a:pPr>
              <a:lnSpc>
                <a:spcPts val="1600"/>
              </a:lnSpc>
            </a:pPr>
            <a:r>
              <a:rPr lang="en-AU" sz="1050" baseline="20000" dirty="0" smtClean="0"/>
              <a:t>1</a:t>
            </a:r>
            <a:r>
              <a:rPr lang="en-AU" sz="1050" dirty="0" smtClean="0"/>
              <a:t> Community Power Agency. Website: www.cpagency.org.au </a:t>
            </a:r>
            <a:endParaRPr lang="en-AU" sz="1050" baseline="20000" dirty="0" smtClean="0"/>
          </a:p>
          <a:p>
            <a:pPr>
              <a:lnSpc>
                <a:spcPts val="1600"/>
              </a:lnSpc>
            </a:pPr>
            <a:r>
              <a:rPr lang="en-AU" sz="1050" baseline="30000" dirty="0" smtClean="0"/>
              <a:t>2 </a:t>
            </a:r>
            <a:r>
              <a:rPr lang="en-AU" sz="1050" dirty="0" smtClean="0"/>
              <a:t> </a:t>
            </a:r>
            <a:r>
              <a:rPr lang="en-AU" sz="1050" dirty="0" err="1" smtClean="0"/>
              <a:t>Wahlquist</a:t>
            </a:r>
            <a:r>
              <a:rPr lang="en-AU" sz="1050" dirty="0"/>
              <a:t>, Calla et </a:t>
            </a:r>
            <a:r>
              <a:rPr lang="en-AU" sz="1050" dirty="0" smtClean="0"/>
              <a:t>al. </a:t>
            </a:r>
            <a:r>
              <a:rPr lang="en-AU" sz="1050" dirty="0"/>
              <a:t>2020. Mothers, daughters, fathers, sons: the victims of the Australian </a:t>
            </a:r>
            <a:r>
              <a:rPr lang="en-AU" sz="1050" dirty="0" smtClean="0"/>
              <a:t>bushfires. The Guardian. </a:t>
            </a:r>
            <a:r>
              <a:rPr lang="en-AU" sz="1050" dirty="0"/>
              <a:t>Link: </a:t>
            </a:r>
            <a:r>
              <a:rPr lang="en-AU" sz="1050" dirty="0">
                <a:hlinkClick r:id="rId2"/>
              </a:rPr>
              <a:t>https://</a:t>
            </a:r>
            <a:r>
              <a:rPr lang="en-AU" sz="1050" dirty="0" smtClean="0">
                <a:hlinkClick r:id="rId2"/>
              </a:rPr>
              <a:t>www.theguardian.com/australia-news/2020/jan/02/mothers-daughters-fathers-sons-the-victims-of-the-australian-bushfires</a:t>
            </a:r>
            <a:r>
              <a:rPr lang="en-AU" sz="1050" dirty="0" smtClean="0"/>
              <a:t>  and WWF. 2020. Statement from WWF-Australia on Australia’s bushfire emergency. </a:t>
            </a:r>
            <a:r>
              <a:rPr lang="en-AU" sz="1050" dirty="0"/>
              <a:t>Link: </a:t>
            </a:r>
            <a:r>
              <a:rPr lang="en-AU" sz="1050" dirty="0">
                <a:hlinkClick r:id="rId3"/>
              </a:rPr>
              <a:t>https://</a:t>
            </a:r>
            <a:r>
              <a:rPr lang="en-AU" sz="1050" dirty="0" smtClean="0">
                <a:hlinkClick r:id="rId3"/>
              </a:rPr>
              <a:t>www.wwf.org.au/news/news/2020/statement-from-wwf-australia-on-australia-s-bushfire-emergency#gs.7ucweu</a:t>
            </a:r>
            <a:r>
              <a:rPr lang="en-AU" sz="1050" dirty="0" smtClean="0"/>
              <a:t> </a:t>
            </a:r>
            <a:endParaRPr lang="en-AU" sz="1050" baseline="30000" dirty="0" smtClean="0"/>
          </a:p>
          <a:p>
            <a:pPr>
              <a:lnSpc>
                <a:spcPts val="1600"/>
              </a:lnSpc>
            </a:pPr>
            <a:r>
              <a:rPr lang="en-AU" sz="1050" baseline="30000" dirty="0" smtClean="0"/>
              <a:t>3</a:t>
            </a:r>
            <a:r>
              <a:rPr lang="en-AU" sz="1050" baseline="20000" dirty="0" smtClean="0"/>
              <a:t> </a:t>
            </a:r>
            <a:r>
              <a:rPr lang="en-AU" sz="1050" dirty="0" smtClean="0"/>
              <a:t>The Australian Institute. </a:t>
            </a:r>
            <a:r>
              <a:rPr lang="en-AU" sz="1050" dirty="0"/>
              <a:t>2020. Concern about climate escalates as bushfire crisis continues: Climate of the Nation </a:t>
            </a:r>
            <a:r>
              <a:rPr lang="en-AU" sz="1050" dirty="0" smtClean="0"/>
              <a:t>polling. Link: </a:t>
            </a:r>
            <a:r>
              <a:rPr lang="en-AU" sz="1050" dirty="0" smtClean="0">
                <a:hlinkClick r:id="rId4"/>
              </a:rPr>
              <a:t>https://www.tai.org.au/content/concern-about-climate-escalates-bushfire-crisis-continues-climate-nation-polling</a:t>
            </a:r>
            <a:r>
              <a:rPr lang="en-AU" sz="1050" dirty="0" smtClean="0"/>
              <a:t> </a:t>
            </a:r>
          </a:p>
          <a:p>
            <a:pPr>
              <a:lnSpc>
                <a:spcPts val="1600"/>
              </a:lnSpc>
            </a:pPr>
            <a:r>
              <a:rPr lang="en-AU" sz="1050" baseline="20000" dirty="0" smtClean="0"/>
              <a:t>4 </a:t>
            </a:r>
            <a:r>
              <a:rPr lang="en-AU" sz="1050" dirty="0" err="1" smtClean="0"/>
              <a:t>Skarbek</a:t>
            </a:r>
            <a:r>
              <a:rPr lang="en-AU" sz="1050" dirty="0" smtClean="0"/>
              <a:t>, Anna. 2020. Why it doesn’t make economic sense to ignore climate change in our recovery from the pandemic. The </a:t>
            </a:r>
            <a:r>
              <a:rPr lang="en-AU" sz="1050" dirty="0" err="1" smtClean="0"/>
              <a:t>Converation</a:t>
            </a:r>
            <a:r>
              <a:rPr lang="en-AU" sz="1050" dirty="0" smtClean="0"/>
              <a:t>. Link</a:t>
            </a:r>
            <a:r>
              <a:rPr lang="en-AU" sz="1050" dirty="0"/>
              <a:t>: </a:t>
            </a:r>
            <a:r>
              <a:rPr lang="en-AU" sz="1050" dirty="0">
                <a:hlinkClick r:id="rId5"/>
              </a:rPr>
              <a:t>https://</a:t>
            </a:r>
            <a:r>
              <a:rPr lang="en-AU" sz="1050" dirty="0" smtClean="0">
                <a:hlinkClick r:id="rId5"/>
              </a:rPr>
              <a:t>theconversation.com/why-it-doesnt-make-economic-sense-to-ignore-climate-change-in-our-recovery-from-the-pandemic-137282</a:t>
            </a:r>
            <a:r>
              <a:rPr lang="en-AU" sz="1050" dirty="0" smtClean="0"/>
              <a:t> </a:t>
            </a:r>
            <a:endParaRPr lang="en-AU" sz="1050" baseline="20000" dirty="0" smtClean="0"/>
          </a:p>
          <a:p>
            <a:pPr>
              <a:lnSpc>
                <a:spcPts val="1600"/>
              </a:lnSpc>
            </a:pPr>
            <a:r>
              <a:rPr lang="en-AU" sz="1050" baseline="20000" dirty="0" smtClean="0"/>
              <a:t>5 </a:t>
            </a:r>
            <a:r>
              <a:rPr lang="en-AU" sz="1050" dirty="0" smtClean="0"/>
              <a:t>Cunningham, Michelle et al. </a:t>
            </a:r>
            <a:r>
              <a:rPr lang="en-AU" sz="1050" dirty="0"/>
              <a:t>2019. The Changing Global Market for Australian </a:t>
            </a:r>
            <a:r>
              <a:rPr lang="en-AU" sz="1050" dirty="0" smtClean="0"/>
              <a:t>Coal. The Reserve Bank of Australia. Link</a:t>
            </a:r>
            <a:r>
              <a:rPr lang="en-AU" sz="1050" dirty="0"/>
              <a:t>: </a:t>
            </a:r>
            <a:r>
              <a:rPr lang="en-AU" sz="1050" dirty="0">
                <a:hlinkClick r:id="rId6"/>
              </a:rPr>
              <a:t>https://</a:t>
            </a:r>
            <a:r>
              <a:rPr lang="en-AU" sz="1050" dirty="0" smtClean="0">
                <a:hlinkClick r:id="rId6"/>
              </a:rPr>
              <a:t>www.rba.gov.au/publications/bulletin/2019/sep/the-changing-global-market-for-australian-coal.html</a:t>
            </a:r>
            <a:r>
              <a:rPr lang="en-AU" sz="1050" dirty="0" smtClean="0"/>
              <a:t> </a:t>
            </a:r>
          </a:p>
          <a:p>
            <a:pPr>
              <a:lnSpc>
                <a:spcPts val="1600"/>
              </a:lnSpc>
            </a:pPr>
            <a:r>
              <a:rPr lang="en-AU" sz="1050" baseline="20000" dirty="0" smtClean="0"/>
              <a:t>6 </a:t>
            </a:r>
            <a:r>
              <a:rPr lang="en-AU" sz="1050" dirty="0" smtClean="0"/>
              <a:t>AEMC. </a:t>
            </a:r>
            <a:r>
              <a:rPr lang="en-AU" sz="1050" dirty="0"/>
              <a:t>2020. Updating the regulatory frameworks for distributor-led stand-alone power </a:t>
            </a:r>
            <a:r>
              <a:rPr lang="en-AU" sz="1050" dirty="0" smtClean="0"/>
              <a:t>systems. </a:t>
            </a:r>
            <a:r>
              <a:rPr lang="en-AU" sz="1050" dirty="0"/>
              <a:t>Link: </a:t>
            </a:r>
            <a:r>
              <a:rPr lang="en-AU" sz="1050" dirty="0">
                <a:hlinkClick r:id="rId7"/>
              </a:rPr>
              <a:t>https://</a:t>
            </a:r>
            <a:r>
              <a:rPr lang="en-AU" sz="1050" dirty="0" smtClean="0">
                <a:hlinkClick r:id="rId7"/>
              </a:rPr>
              <a:t>www.aemc.gov.au/market-reviews-advice/updating-regulatory-frameworks-distributor-led-stand-alone-power-systems</a:t>
            </a:r>
            <a:r>
              <a:rPr lang="en-AU" sz="1050" dirty="0" smtClean="0"/>
              <a:t> </a:t>
            </a:r>
          </a:p>
          <a:p>
            <a:pPr>
              <a:lnSpc>
                <a:spcPts val="1600"/>
              </a:lnSpc>
            </a:pPr>
            <a:r>
              <a:rPr lang="en-AU" sz="1050" baseline="20000" dirty="0" smtClean="0"/>
              <a:t>7 </a:t>
            </a:r>
            <a:r>
              <a:rPr lang="en-AU" sz="1050" dirty="0"/>
              <a:t>Community Power Agency. Website: www.cpagency.org.au </a:t>
            </a:r>
            <a:endParaRPr lang="en-AU" sz="1050" dirty="0" smtClean="0"/>
          </a:p>
          <a:p>
            <a:pPr>
              <a:lnSpc>
                <a:spcPts val="1600"/>
              </a:lnSpc>
            </a:pPr>
            <a:r>
              <a:rPr lang="en-AU" sz="1050" baseline="20000" dirty="0" smtClean="0"/>
              <a:t>8 </a:t>
            </a:r>
            <a:r>
              <a:rPr lang="en-AU" sz="1050" dirty="0" smtClean="0"/>
              <a:t>C4CE. 2015. What is community energy? Link: </a:t>
            </a:r>
            <a:r>
              <a:rPr lang="en-AU" sz="1050" dirty="0" smtClean="0">
                <a:hlinkClick r:id="rId8"/>
              </a:rPr>
              <a:t>https://c4ce.net.au/aboutc4ce/what-is-community-energy/</a:t>
            </a:r>
            <a:r>
              <a:rPr lang="en-AU" sz="1050" dirty="0" smtClean="0"/>
              <a:t> </a:t>
            </a:r>
          </a:p>
          <a:p>
            <a:pPr>
              <a:lnSpc>
                <a:spcPts val="1600"/>
              </a:lnSpc>
            </a:pPr>
            <a:r>
              <a:rPr lang="en-AU" sz="1050" baseline="20000" dirty="0" smtClean="0"/>
              <a:t>9 </a:t>
            </a:r>
            <a:r>
              <a:rPr lang="en-AU" sz="1050" dirty="0" err="1"/>
              <a:t>Pullins</a:t>
            </a:r>
            <a:r>
              <a:rPr lang="en-AU" sz="1050" dirty="0"/>
              <a:t>, S. </a:t>
            </a:r>
            <a:r>
              <a:rPr lang="en-AU" sz="1050" dirty="0" smtClean="0"/>
              <a:t>2019. </a:t>
            </a:r>
            <a:r>
              <a:rPr lang="en-AU" sz="1050" dirty="0"/>
              <a:t>Why microgrids are becoming an important part of the energy infrastructure. </a:t>
            </a:r>
            <a:r>
              <a:rPr lang="en-AU" sz="1050" i="1" dirty="0"/>
              <a:t>Electricity Journal</a:t>
            </a:r>
            <a:r>
              <a:rPr lang="en-AU" sz="1050" dirty="0"/>
              <a:t>.</a:t>
            </a:r>
          </a:p>
          <a:p>
            <a:pPr>
              <a:lnSpc>
                <a:spcPts val="1600"/>
              </a:lnSpc>
            </a:pPr>
            <a:r>
              <a:rPr lang="en-AU" sz="1050" baseline="20000" dirty="0" smtClean="0"/>
              <a:t>10 </a:t>
            </a:r>
            <a:r>
              <a:rPr lang="en-AU" sz="1050" dirty="0" err="1"/>
              <a:t>Schot</a:t>
            </a:r>
            <a:r>
              <a:rPr lang="en-AU" sz="1050" dirty="0"/>
              <a:t>, J., &amp; </a:t>
            </a:r>
            <a:r>
              <a:rPr lang="en-AU" sz="1050" dirty="0" err="1"/>
              <a:t>Kanger</a:t>
            </a:r>
            <a:r>
              <a:rPr lang="en-AU" sz="1050" dirty="0"/>
              <a:t>, L. </a:t>
            </a:r>
            <a:r>
              <a:rPr lang="en-AU" sz="1050" dirty="0" smtClean="0"/>
              <a:t>2018. </a:t>
            </a:r>
            <a:r>
              <a:rPr lang="en-AU" sz="1050" dirty="0"/>
              <a:t>Deep transitions: Emergence, acceleration, stabilization and directionality. </a:t>
            </a:r>
            <a:r>
              <a:rPr lang="en-AU" sz="1050" i="1" dirty="0"/>
              <a:t>Research Policy</a:t>
            </a:r>
            <a:r>
              <a:rPr lang="en-AU" sz="1050" dirty="0"/>
              <a:t>, </a:t>
            </a:r>
            <a:r>
              <a:rPr lang="en-AU" sz="1050" i="1" dirty="0"/>
              <a:t>47</a:t>
            </a:r>
            <a:r>
              <a:rPr lang="en-AU" sz="1050" dirty="0"/>
              <a:t>(6), 1045–1059. </a:t>
            </a:r>
            <a:endParaRPr lang="en-AU" sz="1050" dirty="0" smtClean="0"/>
          </a:p>
          <a:p>
            <a:pPr>
              <a:lnSpc>
                <a:spcPts val="1600"/>
              </a:lnSpc>
            </a:pPr>
            <a:r>
              <a:rPr lang="en-AU" sz="1050" baseline="20000" dirty="0" smtClean="0"/>
              <a:t>11 </a:t>
            </a:r>
            <a:r>
              <a:rPr lang="en-AU" sz="1050" dirty="0" smtClean="0"/>
              <a:t>McGowan</a:t>
            </a:r>
            <a:r>
              <a:rPr lang="en-AU" sz="1050" dirty="0"/>
              <a:t>, B. </a:t>
            </a:r>
            <a:r>
              <a:rPr lang="en-AU" sz="1050" dirty="0" smtClean="0"/>
              <a:t>2017. </a:t>
            </a:r>
            <a:r>
              <a:rPr lang="en-AU" sz="1050" i="1" dirty="0"/>
              <a:t>Creating the Yackandandah Community Mini Grid</a:t>
            </a:r>
            <a:r>
              <a:rPr lang="en-AU" sz="1050" dirty="0"/>
              <a:t>. Totally Renewable Yackandandah (TRY</a:t>
            </a:r>
            <a:r>
              <a:rPr lang="en-AU" sz="1050" dirty="0" smtClean="0"/>
              <a:t>).</a:t>
            </a:r>
          </a:p>
          <a:p>
            <a:pPr>
              <a:lnSpc>
                <a:spcPts val="1600"/>
              </a:lnSpc>
            </a:pPr>
            <a:r>
              <a:rPr lang="en-AU" sz="1050" baseline="20000" dirty="0" smtClean="0"/>
              <a:t>12 </a:t>
            </a:r>
            <a:r>
              <a:rPr lang="en-AU" sz="1050" dirty="0" smtClean="0"/>
              <a:t>LO3 </a:t>
            </a:r>
            <a:r>
              <a:rPr lang="en-AU" sz="1050" dirty="0"/>
              <a:t>Energy. (2019). </a:t>
            </a:r>
            <a:r>
              <a:rPr lang="en-AU" sz="1050" i="1" dirty="0"/>
              <a:t>Latrobe Valley Microgrid </a:t>
            </a:r>
            <a:r>
              <a:rPr lang="en-AU" sz="1050" i="1" dirty="0" err="1"/>
              <a:t>Feasiblity</a:t>
            </a:r>
            <a:r>
              <a:rPr lang="en-AU" sz="1050" i="1" dirty="0"/>
              <a:t> Assessment</a:t>
            </a:r>
            <a:r>
              <a:rPr lang="en-AU" sz="1050" dirty="0"/>
              <a:t>. Retrieved from https://arena.gov.au/assets/2018/05/latrobe-valley-microgrid-feasibility-assessment.pdf</a:t>
            </a:r>
          </a:p>
          <a:p>
            <a:pPr>
              <a:lnSpc>
                <a:spcPts val="1600"/>
              </a:lnSpc>
            </a:pPr>
            <a:r>
              <a:rPr lang="en-AU" sz="1050" baseline="20000" dirty="0" smtClean="0"/>
              <a:t>13 </a:t>
            </a:r>
            <a:r>
              <a:rPr lang="en-AU" sz="1050" dirty="0" smtClean="0"/>
              <a:t>McFarlane 2011</a:t>
            </a:r>
          </a:p>
          <a:p>
            <a:pPr>
              <a:lnSpc>
                <a:spcPts val="1600"/>
              </a:lnSpc>
            </a:pPr>
            <a:r>
              <a:rPr lang="en-AU" sz="1050" baseline="20000" dirty="0" smtClean="0"/>
              <a:t>14 </a:t>
            </a:r>
            <a:r>
              <a:rPr lang="en-AU" sz="1050" dirty="0" smtClean="0"/>
              <a:t>ABS. 2016. Census </a:t>
            </a:r>
            <a:r>
              <a:rPr lang="en-AU" sz="1050" dirty="0"/>
              <a:t>Quick </a:t>
            </a:r>
            <a:r>
              <a:rPr lang="en-AU" sz="1050" dirty="0" smtClean="0"/>
              <a:t>Stats. Link: </a:t>
            </a:r>
            <a:r>
              <a:rPr lang="en-AU" sz="1050" dirty="0" smtClean="0">
                <a:hlinkClick r:id="rId9"/>
              </a:rPr>
              <a:t>https</a:t>
            </a:r>
            <a:r>
              <a:rPr lang="en-AU" sz="1050" dirty="0">
                <a:hlinkClick r:id="rId9"/>
              </a:rPr>
              <a:t>://</a:t>
            </a:r>
            <a:r>
              <a:rPr lang="en-AU" sz="1050" dirty="0" smtClean="0">
                <a:hlinkClick r:id="rId9"/>
              </a:rPr>
              <a:t>quickstats.censusdata.abs.gov.au/census_services/getproduct/census/2016/quickstat/SSC21170?opendocument</a:t>
            </a:r>
            <a:r>
              <a:rPr lang="en-AU" sz="1050" dirty="0" smtClean="0"/>
              <a:t> </a:t>
            </a:r>
          </a:p>
          <a:p>
            <a:pPr>
              <a:lnSpc>
                <a:spcPts val="1600"/>
              </a:lnSpc>
            </a:pPr>
            <a:r>
              <a:rPr lang="en-AU" sz="1050" baseline="20000" dirty="0" smtClean="0"/>
              <a:t>15 </a:t>
            </a:r>
            <a:r>
              <a:rPr lang="en-AU" sz="1050" dirty="0" smtClean="0"/>
              <a:t>Ibid.</a:t>
            </a:r>
          </a:p>
          <a:p>
            <a:pPr>
              <a:lnSpc>
                <a:spcPts val="1600"/>
              </a:lnSpc>
            </a:pPr>
            <a:r>
              <a:rPr lang="en-AU" sz="1050" baseline="20000" dirty="0" smtClean="0"/>
              <a:t>16 </a:t>
            </a:r>
            <a:r>
              <a:rPr lang="en-AU" sz="1050" dirty="0" smtClean="0"/>
              <a:t>Interview with a Heyfield community member.</a:t>
            </a:r>
          </a:p>
          <a:p>
            <a:pPr>
              <a:lnSpc>
                <a:spcPts val="1600"/>
              </a:lnSpc>
            </a:pPr>
            <a:r>
              <a:rPr lang="en-AU" sz="1050" baseline="20000" dirty="0" smtClean="0"/>
              <a:t>17 </a:t>
            </a:r>
            <a:r>
              <a:rPr lang="en-AU" sz="1050" dirty="0"/>
              <a:t>ABS. 2016. Census Quick Stats. Link: </a:t>
            </a:r>
            <a:r>
              <a:rPr lang="en-AU" sz="1050" dirty="0">
                <a:hlinkClick r:id="rId9"/>
              </a:rPr>
              <a:t>https://quickstats.censusdata.abs.gov.au/census_services/getproduct/census/2016/quickstat/SSC21170?opendocument</a:t>
            </a:r>
            <a:r>
              <a:rPr lang="en-AU" sz="1050" dirty="0"/>
              <a:t> </a:t>
            </a:r>
          </a:p>
          <a:p>
            <a:pPr>
              <a:lnSpc>
                <a:spcPts val="1600"/>
              </a:lnSpc>
            </a:pPr>
            <a:r>
              <a:rPr lang="en-AU" sz="1050" baseline="20000" dirty="0" smtClean="0"/>
              <a:t>18 </a:t>
            </a:r>
            <a:r>
              <a:rPr lang="en-AU" sz="1050" dirty="0" smtClean="0"/>
              <a:t>Australian Sustainable Hardwood. 2020. Website. </a:t>
            </a:r>
            <a:r>
              <a:rPr lang="en-AU" sz="1050" dirty="0"/>
              <a:t>Link: </a:t>
            </a:r>
            <a:r>
              <a:rPr lang="en-AU" sz="1050" dirty="0">
                <a:hlinkClick r:id="rId10"/>
              </a:rPr>
              <a:t>https://vicash.com.au/about-us</a:t>
            </a:r>
            <a:r>
              <a:rPr lang="en-AU" sz="1050" dirty="0" smtClean="0">
                <a:hlinkClick r:id="rId10"/>
              </a:rPr>
              <a:t>/</a:t>
            </a:r>
            <a:r>
              <a:rPr lang="en-AU" sz="1050" dirty="0" smtClean="0"/>
              <a:t> </a:t>
            </a:r>
            <a:endParaRPr lang="en-AU" sz="1050" dirty="0"/>
          </a:p>
        </p:txBody>
      </p:sp>
      <p:sp>
        <p:nvSpPr>
          <p:cNvPr id="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915179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6E37-AEF4-4FA4-AA8B-BE766634F97F}"/>
              </a:ext>
            </a:extLst>
          </p:cNvPr>
          <p:cNvSpPr>
            <a:spLocks noGrp="1"/>
          </p:cNvSpPr>
          <p:nvPr>
            <p:ph type="title"/>
          </p:nvPr>
        </p:nvSpPr>
        <p:spPr/>
        <p:txBody>
          <a:bodyPr/>
          <a:lstStyle/>
          <a:p>
            <a:r>
              <a:rPr lang="en-US" dirty="0" smtClean="0"/>
              <a:t>Endnotes – References (continued)</a:t>
            </a:r>
            <a:endParaRPr lang="en-AU" dirty="0"/>
          </a:p>
        </p:txBody>
      </p:sp>
      <p:sp>
        <p:nvSpPr>
          <p:cNvPr id="4" name="Slide Number Placeholder 3">
            <a:extLst>
              <a:ext uri="{FF2B5EF4-FFF2-40B4-BE49-F238E27FC236}">
                <a16:creationId xmlns:a16="http://schemas.microsoft.com/office/drawing/2014/main" id="{32AA10AA-8DCD-400E-93AB-79D2F487BB74}"/>
              </a:ext>
            </a:extLst>
          </p:cNvPr>
          <p:cNvSpPr>
            <a:spLocks noGrp="1"/>
          </p:cNvSpPr>
          <p:nvPr>
            <p:ph type="sldNum" sz="quarter" idx="12"/>
          </p:nvPr>
        </p:nvSpPr>
        <p:spPr/>
        <p:txBody>
          <a:bodyPr/>
          <a:lstStyle/>
          <a:p>
            <a:fld id="{0A27FA32-C0E3-4FDB-B8B0-DA46B61DD1DE}" type="slidenum">
              <a:rPr lang="en-AU" smtClean="0"/>
              <a:t>38</a:t>
            </a:fld>
            <a:endParaRPr lang="en-AU"/>
          </a:p>
        </p:txBody>
      </p:sp>
      <p:sp>
        <p:nvSpPr>
          <p:cNvPr id="5" name="Rectangle 4"/>
          <p:cNvSpPr/>
          <p:nvPr/>
        </p:nvSpPr>
        <p:spPr>
          <a:xfrm>
            <a:off x="520699" y="1375212"/>
            <a:ext cx="9743263" cy="3580467"/>
          </a:xfrm>
          <a:prstGeom prst="rect">
            <a:avLst/>
          </a:prstGeom>
        </p:spPr>
        <p:txBody>
          <a:bodyPr wrap="square">
            <a:spAutoFit/>
          </a:bodyPr>
          <a:lstStyle/>
          <a:p>
            <a:pPr>
              <a:lnSpc>
                <a:spcPts val="1600"/>
              </a:lnSpc>
            </a:pPr>
            <a:r>
              <a:rPr lang="en-AU" sz="1050" baseline="20000" dirty="0" smtClean="0"/>
              <a:t>19</a:t>
            </a:r>
            <a:r>
              <a:rPr lang="en-AU" sz="1050" dirty="0"/>
              <a:t> ABS. 2016. Census Quick Stats. Link: </a:t>
            </a:r>
            <a:r>
              <a:rPr lang="en-AU" sz="1050" dirty="0">
                <a:hlinkClick r:id="rId2"/>
              </a:rPr>
              <a:t>https://</a:t>
            </a:r>
            <a:r>
              <a:rPr lang="en-AU" sz="1050" dirty="0" smtClean="0">
                <a:hlinkClick r:id="rId2"/>
              </a:rPr>
              <a:t>quickstats.censusdata.abs.gov.au/census_services/getproduct/census/2016/quickstat/SSC21170?opendocument</a:t>
            </a:r>
            <a:endParaRPr lang="en-AU" sz="1050" baseline="20000" dirty="0" smtClean="0"/>
          </a:p>
          <a:p>
            <a:pPr>
              <a:lnSpc>
                <a:spcPts val="1600"/>
              </a:lnSpc>
            </a:pPr>
            <a:r>
              <a:rPr lang="en-AU" sz="1050" baseline="30000" dirty="0" smtClean="0"/>
              <a:t>20 </a:t>
            </a:r>
            <a:r>
              <a:rPr lang="en-AU" sz="1050" dirty="0" smtClean="0"/>
              <a:t> Victorian Electoral Commission. 2020. State Election R</a:t>
            </a:r>
            <a:r>
              <a:rPr lang="en-AU" sz="1050" dirty="0" smtClean="0">
                <a:hlinkClick r:id="rId3"/>
              </a:rPr>
              <a:t>e</a:t>
            </a:r>
            <a:r>
              <a:rPr lang="en-AU" sz="1050" dirty="0" smtClean="0"/>
              <a:t>sults 2018. Link: </a:t>
            </a:r>
            <a:r>
              <a:rPr lang="en-AU" sz="1050" dirty="0" smtClean="0">
                <a:hlinkClick r:id="rId3"/>
              </a:rPr>
              <a:t>https</a:t>
            </a:r>
            <a:r>
              <a:rPr lang="en-AU" sz="1050" dirty="0">
                <a:hlinkClick r:id="rId3"/>
              </a:rPr>
              <a:t>://</a:t>
            </a:r>
            <a:r>
              <a:rPr lang="en-AU" sz="1050" dirty="0" smtClean="0">
                <a:hlinkClick r:id="rId3"/>
              </a:rPr>
              <a:t>www.vec.vic.gov.au/Results/State2018/Summary.html</a:t>
            </a:r>
            <a:r>
              <a:rPr lang="en-AU" sz="1050" dirty="0" smtClean="0"/>
              <a:t> </a:t>
            </a:r>
            <a:endParaRPr lang="en-AU" sz="1050" baseline="30000" dirty="0" smtClean="0"/>
          </a:p>
          <a:p>
            <a:pPr>
              <a:lnSpc>
                <a:spcPts val="1600"/>
              </a:lnSpc>
            </a:pPr>
            <a:r>
              <a:rPr lang="en-AU" sz="1050" baseline="30000" dirty="0" smtClean="0"/>
              <a:t>21</a:t>
            </a:r>
            <a:r>
              <a:rPr lang="en-AU" sz="1050" baseline="20000" dirty="0" smtClean="0"/>
              <a:t> </a:t>
            </a:r>
            <a:r>
              <a:rPr lang="en-AU" sz="1050" dirty="0" smtClean="0"/>
              <a:t>The Clean Energy Regulator. 2020. Website. Postcode data for small-scale installations. </a:t>
            </a:r>
            <a:r>
              <a:rPr lang="en-AU" sz="1050" dirty="0"/>
              <a:t>Link: http://</a:t>
            </a:r>
            <a:r>
              <a:rPr lang="en-AU" sz="1050" dirty="0" smtClean="0"/>
              <a:t>www.cleanenergyregulator.gov.au/RET/Forms-and-resources/Postcode-data-for-small-scale-installations</a:t>
            </a:r>
          </a:p>
          <a:p>
            <a:pPr>
              <a:lnSpc>
                <a:spcPts val="1600"/>
              </a:lnSpc>
            </a:pPr>
            <a:r>
              <a:rPr lang="en-AU" sz="1050" baseline="20000" dirty="0" smtClean="0"/>
              <a:t>22 </a:t>
            </a:r>
            <a:r>
              <a:rPr lang="en-AU" sz="1050" dirty="0" smtClean="0"/>
              <a:t>SOLARGIS</a:t>
            </a:r>
            <a:r>
              <a:rPr lang="en-AU" sz="1050" dirty="0"/>
              <a:t>. </a:t>
            </a:r>
            <a:r>
              <a:rPr lang="en-AU" sz="1050" dirty="0" smtClean="0"/>
              <a:t>2019. </a:t>
            </a:r>
            <a:r>
              <a:rPr lang="en-AU" sz="1050" dirty="0"/>
              <a:t>Solar resource maps. Retrieved from </a:t>
            </a:r>
            <a:r>
              <a:rPr lang="en-AU" sz="1050" dirty="0">
                <a:hlinkClick r:id="rId4"/>
              </a:rPr>
              <a:t>https://</a:t>
            </a:r>
            <a:r>
              <a:rPr lang="en-AU" sz="1050" dirty="0" smtClean="0">
                <a:hlinkClick r:id="rId4"/>
              </a:rPr>
              <a:t>solargis.com/maps-and-gis-data/download/world</a:t>
            </a:r>
            <a:r>
              <a:rPr lang="en-AU" sz="1050" dirty="0" smtClean="0"/>
              <a:t> and Global </a:t>
            </a:r>
            <a:r>
              <a:rPr lang="en-AU" sz="1050" dirty="0"/>
              <a:t>Wind Atlas. (2019). Global Wind Atlas Website. World Bank and the Technical University of Denmark. Retrieved from </a:t>
            </a:r>
            <a:r>
              <a:rPr lang="en-AU" sz="1050" dirty="0">
                <a:hlinkClick r:id="rId5"/>
              </a:rPr>
              <a:t>https://</a:t>
            </a:r>
            <a:r>
              <a:rPr lang="en-AU" sz="1050" dirty="0" smtClean="0">
                <a:hlinkClick r:id="rId5"/>
              </a:rPr>
              <a:t>globalwindatlas.info</a:t>
            </a:r>
            <a:r>
              <a:rPr lang="en-AU" sz="1050" dirty="0" smtClean="0"/>
              <a:t> </a:t>
            </a:r>
            <a:endParaRPr lang="en-AU" sz="1050" dirty="0"/>
          </a:p>
          <a:p>
            <a:pPr>
              <a:lnSpc>
                <a:spcPts val="1600"/>
              </a:lnSpc>
            </a:pPr>
            <a:r>
              <a:rPr lang="en-AU" sz="1050" baseline="20000" dirty="0" smtClean="0"/>
              <a:t>23 </a:t>
            </a:r>
            <a:r>
              <a:rPr lang="en-AU" sz="1050" dirty="0"/>
              <a:t>The Clean Energy Regulator. 2020. Website. Postcode data for small-scale installations. Link: http://www.cleanenergyregulator.gov.au/RET/Forms-and-resources/Postcode-data-for-small-scale-installations</a:t>
            </a:r>
          </a:p>
          <a:p>
            <a:pPr>
              <a:lnSpc>
                <a:spcPts val="1600"/>
              </a:lnSpc>
            </a:pPr>
            <a:r>
              <a:rPr lang="en-AU" sz="1050" baseline="20000" dirty="0" smtClean="0"/>
              <a:t>24  </a:t>
            </a:r>
            <a:r>
              <a:rPr lang="en-AU" sz="1050" dirty="0"/>
              <a:t>Australian PV Institute. </a:t>
            </a:r>
            <a:r>
              <a:rPr lang="en-AU" sz="1050" dirty="0" smtClean="0"/>
              <a:t>2020. Website. </a:t>
            </a:r>
            <a:r>
              <a:rPr lang="en-AU" sz="1050" dirty="0" err="1" smtClean="0"/>
              <a:t>SunSpot</a:t>
            </a:r>
            <a:r>
              <a:rPr lang="en-AU" sz="1050" dirty="0" smtClean="0"/>
              <a:t>. </a:t>
            </a:r>
            <a:r>
              <a:rPr lang="en-AU" sz="1050" dirty="0"/>
              <a:t>Retrieved </a:t>
            </a:r>
            <a:r>
              <a:rPr lang="en-AU" sz="1050" dirty="0" smtClean="0"/>
              <a:t>30 May 2020, </a:t>
            </a:r>
            <a:r>
              <a:rPr lang="en-AU" sz="1050" dirty="0"/>
              <a:t>from </a:t>
            </a:r>
            <a:r>
              <a:rPr lang="en-AU" sz="1050" dirty="0">
                <a:hlinkClick r:id="rId6"/>
              </a:rPr>
              <a:t>http://</a:t>
            </a:r>
            <a:r>
              <a:rPr lang="en-AU" sz="1050" dirty="0" smtClean="0">
                <a:hlinkClick r:id="rId6"/>
              </a:rPr>
              <a:t>pv-map.apvi.org.au/sunspot</a:t>
            </a:r>
            <a:r>
              <a:rPr lang="en-AU" sz="1050" dirty="0" smtClean="0"/>
              <a:t> and Interview with Council representative</a:t>
            </a:r>
            <a:endParaRPr lang="en-AU" sz="1050" dirty="0"/>
          </a:p>
          <a:p>
            <a:pPr>
              <a:lnSpc>
                <a:spcPts val="1600"/>
              </a:lnSpc>
            </a:pPr>
            <a:r>
              <a:rPr lang="en-AU" sz="1050" dirty="0" smtClean="0"/>
              <a:t>AEMC. </a:t>
            </a:r>
            <a:r>
              <a:rPr lang="en-AU" sz="1050" dirty="0"/>
              <a:t>2020. Updating the regulatory frameworks for distributor-led stand-alone power </a:t>
            </a:r>
            <a:r>
              <a:rPr lang="en-AU" sz="1050" dirty="0" smtClean="0"/>
              <a:t>systems. </a:t>
            </a:r>
            <a:r>
              <a:rPr lang="en-AU" sz="1050" dirty="0"/>
              <a:t>Link: </a:t>
            </a:r>
            <a:r>
              <a:rPr lang="en-AU" sz="1050" dirty="0">
                <a:hlinkClick r:id="rId7"/>
              </a:rPr>
              <a:t>https://</a:t>
            </a:r>
            <a:r>
              <a:rPr lang="en-AU" sz="1050" dirty="0" smtClean="0">
                <a:hlinkClick r:id="rId7"/>
              </a:rPr>
              <a:t>www.aemc.gov.au/market-reviews-advice/updating-regulatory-frameworks-distributor-led-stand-alone-power-systems</a:t>
            </a:r>
            <a:r>
              <a:rPr lang="en-AU" sz="1050" dirty="0" smtClean="0"/>
              <a:t> </a:t>
            </a:r>
          </a:p>
          <a:p>
            <a:pPr>
              <a:lnSpc>
                <a:spcPts val="1600"/>
              </a:lnSpc>
            </a:pPr>
            <a:r>
              <a:rPr lang="en-AU" sz="1050" baseline="20000" dirty="0" smtClean="0"/>
              <a:t>25 </a:t>
            </a:r>
            <a:r>
              <a:rPr lang="en-AU" sz="1050" dirty="0"/>
              <a:t>The Clean Energy Regulator. 2020. Website. Postcode data for small-scale installations. Link: http://www.cleanenergyregulator.gov.au/RET/Forms-and-resources/Postcode-data-for-small-scale-installations</a:t>
            </a:r>
          </a:p>
          <a:p>
            <a:pPr>
              <a:lnSpc>
                <a:spcPts val="1600"/>
              </a:lnSpc>
            </a:pPr>
            <a:r>
              <a:rPr lang="en-AU" sz="1050" baseline="20000" dirty="0" smtClean="0"/>
              <a:t>26</a:t>
            </a:r>
            <a:r>
              <a:rPr lang="en-AU" sz="1050" dirty="0" smtClean="0"/>
              <a:t> Vorrath, Sophie. 2019. Plans </a:t>
            </a:r>
            <a:r>
              <a:rPr lang="en-AU" sz="1050" dirty="0"/>
              <a:t>floated for $1.2bn, 550MW Gippsland solar and battery “energy park</a:t>
            </a:r>
            <a:r>
              <a:rPr lang="en-AU" sz="1050" dirty="0" smtClean="0"/>
              <a:t>”</a:t>
            </a:r>
            <a:r>
              <a:rPr lang="en-AU" sz="1050" dirty="0"/>
              <a:t> </a:t>
            </a:r>
            <a:r>
              <a:rPr lang="en-AU" sz="1050" dirty="0" err="1" smtClean="0"/>
              <a:t>Reneconomy</a:t>
            </a:r>
            <a:r>
              <a:rPr lang="en-AU" sz="1050" dirty="0"/>
              <a:t> Website</a:t>
            </a:r>
            <a:r>
              <a:rPr lang="en-AU" sz="1050" dirty="0" smtClean="0"/>
              <a:t>. Link: </a:t>
            </a:r>
            <a:r>
              <a:rPr lang="en-AU" sz="1050" dirty="0">
                <a:hlinkClick r:id="rId8"/>
              </a:rPr>
              <a:t>https://reneweconomy.com.au/plans-floated-for-1-2bn-550mw-gippsland-solar-and-battery-energy-park-14012</a:t>
            </a:r>
            <a:r>
              <a:rPr lang="en-AU" sz="1050" dirty="0" smtClean="0">
                <a:hlinkClick r:id="rId8"/>
              </a:rPr>
              <a:t>/</a:t>
            </a:r>
            <a:endParaRPr lang="en-AU" sz="1050" dirty="0" smtClean="0"/>
          </a:p>
          <a:p>
            <a:pPr>
              <a:lnSpc>
                <a:spcPts val="1600"/>
              </a:lnSpc>
            </a:pPr>
            <a:r>
              <a:rPr lang="en-AU" sz="1050" baseline="20000" dirty="0"/>
              <a:t>26 </a:t>
            </a:r>
            <a:r>
              <a:rPr lang="en-AU" sz="1050" baseline="20000" dirty="0" smtClean="0"/>
              <a:t> </a:t>
            </a:r>
            <a:r>
              <a:rPr lang="en-AU" sz="1050" dirty="0" smtClean="0"/>
              <a:t>Star of the South. 2020. Website. A</a:t>
            </a:r>
            <a:r>
              <a:rPr lang="en-AU" sz="1050" dirty="0" smtClean="0">
                <a:hlinkClick r:id="rId9"/>
              </a:rPr>
              <a:t>b</a:t>
            </a:r>
            <a:r>
              <a:rPr lang="en-AU" sz="1050" dirty="0" smtClean="0"/>
              <a:t>out the project. Link: </a:t>
            </a:r>
            <a:r>
              <a:rPr lang="en-AU" sz="1050" dirty="0" smtClean="0">
                <a:hlinkClick r:id="rId9"/>
              </a:rPr>
              <a:t>http</a:t>
            </a:r>
            <a:r>
              <a:rPr lang="en-AU" sz="1050" dirty="0">
                <a:hlinkClick r:id="rId9"/>
              </a:rPr>
              <a:t>://</a:t>
            </a:r>
            <a:r>
              <a:rPr lang="en-AU" sz="1050" dirty="0" smtClean="0">
                <a:hlinkClick r:id="rId9"/>
              </a:rPr>
              <a:t>www.starofthesouth.com.au/the-project</a:t>
            </a:r>
            <a:r>
              <a:rPr lang="en-AU" sz="1050" dirty="0" smtClean="0"/>
              <a:t> </a:t>
            </a:r>
            <a:endParaRPr lang="en-AU" sz="1050" dirty="0"/>
          </a:p>
          <a:p>
            <a:pPr>
              <a:lnSpc>
                <a:spcPts val="1600"/>
              </a:lnSpc>
            </a:pPr>
            <a:endParaRPr lang="en-AU" sz="1050" dirty="0"/>
          </a:p>
        </p:txBody>
      </p:sp>
      <p:sp>
        <p:nvSpPr>
          <p:cNvPr id="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765364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Appendix – Community Survey</a:t>
            </a:r>
            <a:endParaRPr lang="en-AU" dirty="0"/>
          </a:p>
        </p:txBody>
      </p:sp>
      <p:sp>
        <p:nvSpPr>
          <p:cNvPr id="4" name="Slide Number Placeholder 3"/>
          <p:cNvSpPr>
            <a:spLocks noGrp="1"/>
          </p:cNvSpPr>
          <p:nvPr>
            <p:ph type="sldNum" sz="quarter" idx="12"/>
          </p:nvPr>
        </p:nvSpPr>
        <p:spPr/>
        <p:txBody>
          <a:bodyPr/>
          <a:lstStyle/>
          <a:p>
            <a:fld id="{0A27FA32-C0E3-4FDB-B8B0-DA46B61DD1DE}" type="slidenum">
              <a:rPr lang="en-AU" smtClean="0"/>
              <a:t>39</a:t>
            </a:fld>
            <a:endParaRPr lang="en-AU"/>
          </a:p>
        </p:txBody>
      </p:sp>
      <p:sp>
        <p:nvSpPr>
          <p:cNvPr id="7" name="Rectangle 6"/>
          <p:cNvSpPr/>
          <p:nvPr/>
        </p:nvSpPr>
        <p:spPr>
          <a:xfrm>
            <a:off x="18015259" y="-14564501"/>
            <a:ext cx="5343525" cy="38937391"/>
          </a:xfrm>
          <a:prstGeom prst="rect">
            <a:avLst/>
          </a:prstGeom>
        </p:spPr>
        <p:txBody>
          <a:bodyPr>
            <a:spAutoFit/>
          </a:bodyPr>
          <a:lstStyle/>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is her/his age group?</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15-25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26-35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36-45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46-55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56-65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65+</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is his/her gender?</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Female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Male</a:t>
            </a:r>
          </a:p>
          <a:p>
            <a:pPr marL="342900" lvl="0" indent="-342900">
              <a:lnSpc>
                <a:spcPct val="107000"/>
              </a:lnSpc>
              <a:spcAft>
                <a:spcPts val="80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Prefer not to say</a:t>
            </a:r>
          </a:p>
          <a:p>
            <a:pPr>
              <a:lnSpc>
                <a:spcPct val="107000"/>
              </a:lnSpc>
              <a:spcAft>
                <a:spcPts val="800"/>
              </a:spcAft>
            </a:pPr>
            <a:r>
              <a:rPr lang="en-AU"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Where do you live?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Heyfield</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Tinamba</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Seaton</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Glenmaggie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Cowwarr </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Winnindoo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Nambrok</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best describes your affiliation with Heyfield? Please tick one or more.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Local resident </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Local business owner</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Local government representative </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Landcare</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Senior Citizens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Community Representatives Group </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Traders and Tourism Association</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Sporting clubs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RSL/Senior Citizens </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Men’s Shed</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HCRC</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Health workers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Lions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Rotary clubs</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 ….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How important to you is using renewable energy that is produced in Heyfield and/or the local region?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Extremely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Very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Somewhat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Not so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Not at all important</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r>
            <a:br>
              <a:rPr lang="en-AU" sz="1400" dirty="0">
                <a:latin typeface="Calibri" panose="020F0502020204030204" pitchFamily="34" charset="0"/>
                <a:ea typeface="Calibri" panose="020F0502020204030204" pitchFamily="34" charset="0"/>
                <a:cs typeface="Times New Roman" panose="02020603050405020304" pitchFamily="18" charset="0"/>
              </a:rPr>
            </a:b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How often does your home or business experience electricity-grid supply issues (brownout or blackout)?</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Very rarely</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1 or 2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2 to 5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5 to 10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More than 10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Please describe your experience (optional) _________________</a:t>
            </a:r>
          </a:p>
          <a:p>
            <a:pPr>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Assuming it is technically feasible and cost-effective, would you like Heyfield to be: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100% powered by renewable energy</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75% powered by renewable energy</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50% powered by renewable energy</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 ______________________________</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Why do you think should Heyfield be powered or not be powered by renewable energy?</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Short answer ________________________________________</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renewable energy technologies would you like to see being used Heyfield and its local region? (please rank; 1 is highest preference)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Rooftop solar PV for homes/ business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Solar farms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Wind energy </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Small-scale hydropower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Pumped-hydro storage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Bioenergy from waste (e.g. wood, food, sewage)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Bioenergy from any source (e.g. forestry, crops)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Small scale batteries (in homes and on business premises)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Community batteries (larger batteries shared by multiple homes and business)</a:t>
            </a:r>
          </a:p>
          <a:p>
            <a:pPr marL="342900" lvl="0" indent="-342900">
              <a:lnSpc>
                <a:spcPct val="107000"/>
              </a:lnSpc>
              <a:spcAft>
                <a:spcPts val="80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Other____________________________________________</a:t>
            </a:r>
          </a:p>
          <a:p>
            <a:pPr marL="457200">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Microgrids often involve renewable energy for generating electricity. What are the first three words that come to mind when thinking about increasing renewable energy generation in Heyfield region?</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400" b="1" dirty="0">
                <a:solidFill>
                  <a:srgbClr val="808080"/>
                </a:solidFill>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Do you have concerns or think there would be any disadvantages with a microgrid in Heyfield?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Yes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Please list or describe your top concerns_____________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Would you change your electricity provider to purchase local renewable electricity from a local community-owned retailer?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Yes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Don’t know</a:t>
            </a:r>
          </a:p>
          <a:p>
            <a:pPr>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Are you interested in learning more about microgrids?</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Yes </a:t>
            </a:r>
            <a:r>
              <a:rPr lang="en-AU" sz="1400" i="1" dirty="0">
                <a:latin typeface="Calibri" panose="020F0502020204030204" pitchFamily="34" charset="0"/>
                <a:ea typeface="Calibri" panose="020F0502020204030204" pitchFamily="34" charset="0"/>
                <a:cs typeface="Times New Roman" panose="02020603050405020304" pitchFamily="18" charset="0"/>
              </a:rPr>
              <a:t>(please provide email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Don’t know</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If yes, how would you like to learn more about the project? Please tick one or more.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Social media (e.g. Facebook, Twitter, Instagram)</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Website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Newsletter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Visits at HCRC </a:t>
            </a:r>
          </a:p>
          <a:p>
            <a:pPr marL="342900" lvl="0" indent="-342900">
              <a:lnSpc>
                <a:spcPct val="107000"/>
              </a:lnSpc>
              <a:spcAft>
                <a:spcPts val="0"/>
              </a:spcAft>
              <a:buFont typeface="Courier New" panose="02070309020205020404" pitchFamily="49" charset="0"/>
              <a:buChar char="□"/>
            </a:pPr>
            <a:r>
              <a:rPr lang="en-AU" sz="1400" dirty="0" err="1">
                <a:latin typeface="Calibri" panose="020F0502020204030204" pitchFamily="34" charset="0"/>
                <a:ea typeface="Calibri" panose="020F0502020204030204" pitchFamily="34" charset="0"/>
                <a:cs typeface="Times New Roman" panose="02020603050405020304" pitchFamily="18" charset="0"/>
              </a:rPr>
              <a:t>Townhall</a:t>
            </a:r>
            <a:r>
              <a:rPr lang="en-AU" sz="1400" dirty="0">
                <a:latin typeface="Calibri" panose="020F0502020204030204" pitchFamily="34" charset="0"/>
                <a:ea typeface="Calibri" panose="020F0502020204030204" pitchFamily="34" charset="0"/>
                <a:cs typeface="Times New Roman" panose="02020603050405020304" pitchFamily="18" charset="0"/>
              </a:rPr>
              <a:t> events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Community workshops </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Webinars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 _______________________________</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Would you like to participate in planning a microgrid in Heyfield?</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Yes </a:t>
            </a:r>
            <a:r>
              <a:rPr lang="en-AU" sz="1400" i="1" dirty="0">
                <a:latin typeface="Calibri" panose="020F0502020204030204" pitchFamily="34" charset="0"/>
                <a:ea typeface="Calibri" panose="020F0502020204030204" pitchFamily="34" charset="0"/>
                <a:cs typeface="Times New Roman" panose="02020603050405020304" pitchFamily="18" charset="0"/>
              </a:rPr>
              <a:t>(please provide email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Yes, possibly, but I need more information </a:t>
            </a:r>
            <a:r>
              <a:rPr lang="en-AU" sz="1400" i="1" dirty="0">
                <a:latin typeface="Calibri" panose="020F0502020204030204" pitchFamily="34" charset="0"/>
                <a:ea typeface="Calibri" panose="020F0502020204030204" pitchFamily="34" charset="0"/>
                <a:cs typeface="Times New Roman" panose="02020603050405020304" pitchFamily="18" charset="0"/>
              </a:rPr>
              <a:t>(please provide email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Don’t know </a:t>
            </a:r>
          </a:p>
          <a:p>
            <a:pPr>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If you would like to stay updated about a potential microgrid for Heyfield, please provide your email address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Please provide email contact:</a:t>
            </a: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a:t>
            </a: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Many thanks!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We’ll let you know what we’ve learned as soon as we can.</a:t>
            </a: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If you like, please provide any additional comments:</a:t>
            </a: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466171" y="1217529"/>
            <a:ext cx="9612000" cy="5724000"/>
          </a:xfrm>
          <a:prstGeom prst="rect">
            <a:avLst/>
          </a:prstGeom>
          <a:noFill/>
        </p:spPr>
        <p:txBody>
          <a:bodyPr wrap="square" numCol="2" rtlCol="0">
            <a:spAutoFit/>
          </a:bodyPr>
          <a:lstStyle/>
          <a:p>
            <a:r>
              <a:rPr lang="en-AU" sz="1200" b="1" dirty="0" smtClean="0"/>
              <a:t>1. What </a:t>
            </a:r>
            <a:r>
              <a:rPr lang="en-AU" sz="1200" b="1" dirty="0"/>
              <a:t>is her/his age group?</a:t>
            </a:r>
            <a:endParaRPr lang="en-AU" sz="1200" dirty="0"/>
          </a:p>
          <a:p>
            <a:r>
              <a:rPr lang="en-AU" sz="1200" dirty="0"/>
              <a:t>15-25</a:t>
            </a:r>
          </a:p>
          <a:p>
            <a:r>
              <a:rPr lang="en-AU" sz="1200" dirty="0"/>
              <a:t>26-35</a:t>
            </a:r>
          </a:p>
          <a:p>
            <a:r>
              <a:rPr lang="en-AU" sz="1200" dirty="0"/>
              <a:t>36-45</a:t>
            </a:r>
          </a:p>
          <a:p>
            <a:r>
              <a:rPr lang="en-AU" sz="1200" dirty="0"/>
              <a:t>46-55</a:t>
            </a:r>
          </a:p>
          <a:p>
            <a:r>
              <a:rPr lang="en-AU" sz="1200" dirty="0"/>
              <a:t>56-65</a:t>
            </a:r>
          </a:p>
          <a:p>
            <a:r>
              <a:rPr lang="en-AU" sz="1200" dirty="0"/>
              <a:t>65+</a:t>
            </a:r>
          </a:p>
          <a:p>
            <a:r>
              <a:rPr lang="en-AU" sz="1200" dirty="0"/>
              <a:t> </a:t>
            </a:r>
          </a:p>
          <a:p>
            <a:pPr lvl="0"/>
            <a:r>
              <a:rPr lang="en-AU" sz="1200" b="1" dirty="0" smtClean="0"/>
              <a:t>2. What </a:t>
            </a:r>
            <a:r>
              <a:rPr lang="en-AU" sz="1200" b="1" dirty="0"/>
              <a:t>is his/her gender?</a:t>
            </a:r>
            <a:endParaRPr lang="en-AU" sz="1200" dirty="0"/>
          </a:p>
          <a:p>
            <a:pPr lvl="0"/>
            <a:r>
              <a:rPr lang="en-AU" sz="1200" dirty="0"/>
              <a:t>Female</a:t>
            </a:r>
          </a:p>
          <a:p>
            <a:pPr lvl="0"/>
            <a:r>
              <a:rPr lang="en-AU" sz="1200" dirty="0"/>
              <a:t>Male</a:t>
            </a:r>
          </a:p>
          <a:p>
            <a:pPr lvl="0"/>
            <a:r>
              <a:rPr lang="en-AU" sz="1200" dirty="0"/>
              <a:t>Prefer not to say</a:t>
            </a:r>
          </a:p>
          <a:p>
            <a:r>
              <a:rPr lang="en-AU" sz="1200" b="1" dirty="0"/>
              <a:t> </a:t>
            </a:r>
            <a:endParaRPr lang="en-AU" sz="1200" dirty="0"/>
          </a:p>
          <a:p>
            <a:pPr lvl="0"/>
            <a:r>
              <a:rPr lang="en-AU" sz="1200" b="1" dirty="0" smtClean="0"/>
              <a:t>3. Where </a:t>
            </a:r>
            <a:r>
              <a:rPr lang="en-AU" sz="1200" b="1" dirty="0"/>
              <a:t>do you live?</a:t>
            </a:r>
            <a:endParaRPr lang="en-AU" sz="1200" dirty="0"/>
          </a:p>
          <a:p>
            <a:pPr lvl="0"/>
            <a:r>
              <a:rPr lang="en-AU" sz="1200" dirty="0"/>
              <a:t>Heyfield</a:t>
            </a:r>
          </a:p>
          <a:p>
            <a:pPr lvl="0"/>
            <a:r>
              <a:rPr lang="en-AU" sz="1200" dirty="0"/>
              <a:t>Tinamba</a:t>
            </a:r>
          </a:p>
          <a:p>
            <a:pPr lvl="0"/>
            <a:r>
              <a:rPr lang="en-AU" sz="1200" dirty="0"/>
              <a:t>Seaton</a:t>
            </a:r>
          </a:p>
          <a:p>
            <a:pPr lvl="0"/>
            <a:r>
              <a:rPr lang="en-AU" sz="1200" dirty="0"/>
              <a:t>Glenmaggie</a:t>
            </a:r>
          </a:p>
          <a:p>
            <a:pPr lvl="0"/>
            <a:r>
              <a:rPr lang="en-AU" sz="1200" dirty="0"/>
              <a:t>Cowwarr </a:t>
            </a:r>
          </a:p>
          <a:p>
            <a:pPr lvl="0"/>
            <a:r>
              <a:rPr lang="en-AU" sz="1200" dirty="0"/>
              <a:t>Winnindoo</a:t>
            </a:r>
          </a:p>
          <a:p>
            <a:pPr lvl="0"/>
            <a:r>
              <a:rPr lang="en-AU" sz="1200" dirty="0"/>
              <a:t>Nambrok</a:t>
            </a:r>
          </a:p>
          <a:p>
            <a:pPr lvl="0"/>
            <a:r>
              <a:rPr lang="en-AU" sz="1200" dirty="0"/>
              <a:t>Other, please specify</a:t>
            </a:r>
          </a:p>
          <a:p>
            <a:r>
              <a:rPr lang="en-AU" sz="1200" dirty="0"/>
              <a:t>  </a:t>
            </a:r>
          </a:p>
          <a:p>
            <a:pPr lvl="0"/>
            <a:r>
              <a:rPr lang="en-AU" sz="1200" b="1" dirty="0" smtClean="0"/>
              <a:t>4. What </a:t>
            </a:r>
            <a:r>
              <a:rPr lang="en-AU" sz="1200" b="1" dirty="0"/>
              <a:t>best describes your affiliation with Heyfield? </a:t>
            </a:r>
            <a:r>
              <a:rPr lang="en-AU" sz="1200" b="1" dirty="0" smtClean="0"/>
              <a:t/>
            </a:r>
            <a:br>
              <a:rPr lang="en-AU" sz="1200" b="1" dirty="0" smtClean="0"/>
            </a:br>
            <a:r>
              <a:rPr lang="en-AU" sz="1200" b="1" dirty="0" smtClean="0"/>
              <a:t>Please </a:t>
            </a:r>
            <a:r>
              <a:rPr lang="en-AU" sz="1200" b="1" dirty="0"/>
              <a:t>tick one or more.</a:t>
            </a:r>
            <a:endParaRPr lang="en-AU" sz="1200" dirty="0"/>
          </a:p>
          <a:p>
            <a:r>
              <a:rPr lang="en-AU" sz="1200" dirty="0"/>
              <a:t>Local resident </a:t>
            </a:r>
          </a:p>
          <a:p>
            <a:r>
              <a:rPr lang="en-AU" sz="1200" dirty="0"/>
              <a:t>Local business owner</a:t>
            </a:r>
          </a:p>
          <a:p>
            <a:r>
              <a:rPr lang="en-AU" sz="1200" dirty="0"/>
              <a:t>Local government representative </a:t>
            </a:r>
          </a:p>
          <a:p>
            <a:r>
              <a:rPr lang="en-AU" sz="1200" dirty="0"/>
              <a:t>Landcare</a:t>
            </a:r>
          </a:p>
          <a:p>
            <a:r>
              <a:rPr lang="en-AU" sz="1200" dirty="0"/>
              <a:t>Heyfield Senior Citizens</a:t>
            </a:r>
          </a:p>
          <a:p>
            <a:r>
              <a:rPr lang="en-AU" sz="1200" dirty="0"/>
              <a:t>Heyfield Community Representatives Group </a:t>
            </a:r>
          </a:p>
          <a:p>
            <a:r>
              <a:rPr lang="en-AU" sz="1200" dirty="0"/>
              <a:t>Heyfield Traders and Tourism Association</a:t>
            </a:r>
          </a:p>
          <a:p>
            <a:r>
              <a:rPr lang="en-AU" sz="1200" dirty="0"/>
              <a:t>Sporting clubs</a:t>
            </a:r>
          </a:p>
          <a:p>
            <a:r>
              <a:rPr lang="en-AU" sz="1200" dirty="0"/>
              <a:t>RSL/Senior Citizens </a:t>
            </a:r>
          </a:p>
          <a:p>
            <a:r>
              <a:rPr lang="en-AU" sz="1200" dirty="0"/>
              <a:t>Men’s Shed</a:t>
            </a:r>
          </a:p>
          <a:p>
            <a:r>
              <a:rPr lang="en-AU" sz="1200" dirty="0"/>
              <a:t>HCRC</a:t>
            </a:r>
          </a:p>
          <a:p>
            <a:r>
              <a:rPr lang="en-AU" sz="1200" dirty="0"/>
              <a:t>Health workers</a:t>
            </a:r>
          </a:p>
          <a:p>
            <a:r>
              <a:rPr lang="en-AU" sz="1200" dirty="0"/>
              <a:t>Heyfield Lions</a:t>
            </a:r>
          </a:p>
          <a:p>
            <a:r>
              <a:rPr lang="en-AU" sz="1200" dirty="0"/>
              <a:t>Rotary clubs</a:t>
            </a:r>
          </a:p>
          <a:p>
            <a:r>
              <a:rPr lang="en-AU" sz="1200" dirty="0"/>
              <a:t>Other, please specify …. </a:t>
            </a:r>
          </a:p>
          <a:p>
            <a:r>
              <a:rPr lang="en-AU" sz="1200" dirty="0"/>
              <a:t> </a:t>
            </a:r>
          </a:p>
          <a:p>
            <a:pPr lvl="0"/>
            <a:r>
              <a:rPr lang="en-AU" sz="1200" b="1" dirty="0" smtClean="0"/>
              <a:t>5. How </a:t>
            </a:r>
            <a:r>
              <a:rPr lang="en-AU" sz="1200" b="1" dirty="0"/>
              <a:t>important to you is using renewable energy that is produced in Heyfield and/or the local region? </a:t>
            </a:r>
            <a:endParaRPr lang="en-AU" sz="1200" dirty="0"/>
          </a:p>
          <a:p>
            <a:pPr lvl="0"/>
            <a:r>
              <a:rPr lang="en-AU" sz="1200" dirty="0"/>
              <a:t>Extremely important</a:t>
            </a:r>
          </a:p>
          <a:p>
            <a:pPr lvl="0"/>
            <a:r>
              <a:rPr lang="en-AU" sz="1200" dirty="0"/>
              <a:t>Very important</a:t>
            </a:r>
          </a:p>
          <a:p>
            <a:pPr lvl="0"/>
            <a:r>
              <a:rPr lang="en-AU" sz="1200" dirty="0"/>
              <a:t>Somewhat important</a:t>
            </a:r>
          </a:p>
          <a:p>
            <a:pPr lvl="0"/>
            <a:r>
              <a:rPr lang="en-AU" sz="1200" dirty="0"/>
              <a:t>Not so important</a:t>
            </a:r>
          </a:p>
          <a:p>
            <a:pPr lvl="0"/>
            <a:r>
              <a:rPr lang="en-AU" sz="1200" dirty="0"/>
              <a:t>Not at all important</a:t>
            </a:r>
          </a:p>
          <a:p>
            <a:endParaRPr lang="en-AU" sz="1200" dirty="0" smtClean="0"/>
          </a:p>
          <a:p>
            <a:pPr lvl="0"/>
            <a:r>
              <a:rPr lang="en-AU" sz="1200" b="1" dirty="0" smtClean="0"/>
              <a:t>6. How </a:t>
            </a:r>
            <a:r>
              <a:rPr lang="en-AU" sz="1200" b="1" dirty="0"/>
              <a:t>often does your home or business experience electricity-grid supply issues (brownout or blackout)?</a:t>
            </a:r>
            <a:endParaRPr lang="en-AU" sz="1200" dirty="0"/>
          </a:p>
          <a:p>
            <a:pPr lvl="0"/>
            <a:r>
              <a:rPr lang="en-AU" sz="1200" dirty="0"/>
              <a:t>Very rarely</a:t>
            </a:r>
          </a:p>
          <a:p>
            <a:pPr lvl="0"/>
            <a:r>
              <a:rPr lang="en-AU" sz="1200" dirty="0"/>
              <a:t>1 or 2 times per year</a:t>
            </a:r>
          </a:p>
          <a:p>
            <a:pPr lvl="0"/>
            <a:r>
              <a:rPr lang="en-AU" sz="1200" dirty="0"/>
              <a:t>2 to 5 times per year</a:t>
            </a:r>
          </a:p>
          <a:p>
            <a:pPr lvl="0"/>
            <a:r>
              <a:rPr lang="en-AU" sz="1200" dirty="0"/>
              <a:t>5 to 10 times per year</a:t>
            </a:r>
          </a:p>
          <a:p>
            <a:pPr lvl="0"/>
            <a:r>
              <a:rPr lang="en-AU" sz="1200" dirty="0"/>
              <a:t>More than 10 times per year</a:t>
            </a:r>
          </a:p>
          <a:p>
            <a:pPr lvl="0"/>
            <a:r>
              <a:rPr lang="en-AU" sz="1200" dirty="0"/>
              <a:t>Please describe your experience (optional) _________________</a:t>
            </a:r>
          </a:p>
          <a:p>
            <a:r>
              <a:rPr lang="en-AU" sz="1200" b="1" dirty="0"/>
              <a:t> </a:t>
            </a:r>
            <a:endParaRPr lang="en-AU" sz="1200" dirty="0"/>
          </a:p>
        </p:txBody>
      </p:sp>
      <p:sp>
        <p:nvSpPr>
          <p:cNvPr id="14"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22112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US" dirty="0" smtClean="0"/>
              <a:t>1. Introduction</a:t>
            </a:r>
            <a:endParaRPr lang="en-AU" dirty="0"/>
          </a:p>
        </p:txBody>
      </p:sp>
      <p:sp>
        <p:nvSpPr>
          <p:cNvPr id="3"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40000" y="1249981"/>
            <a:ext cx="9650413" cy="1093920"/>
          </a:xfrm>
        </p:spPr>
        <p:txBody>
          <a:bodyPr/>
          <a:lstStyle/>
          <a:p>
            <a:r>
              <a:rPr lang="en-AU" dirty="0" smtClean="0"/>
              <a:t>Heyfield is uniquely placed to develop a local community microgrid </a:t>
            </a:r>
            <a:endParaRPr lang="en-AU"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4</a:t>
            </a:fld>
            <a:endParaRPr lang="en-AU"/>
          </a:p>
        </p:txBody>
      </p:sp>
      <p:sp>
        <p:nvSpPr>
          <p:cNvPr id="4" name="Content Placeholder 3"/>
          <p:cNvSpPr>
            <a:spLocks noGrp="1"/>
          </p:cNvSpPr>
          <p:nvPr>
            <p:ph idx="13"/>
          </p:nvPr>
        </p:nvSpPr>
        <p:spPr>
          <a:xfrm>
            <a:off x="520701" y="1737360"/>
            <a:ext cx="9650412" cy="5171440"/>
          </a:xfrm>
        </p:spPr>
        <p:txBody>
          <a:bodyPr/>
          <a:lstStyle/>
          <a:p>
            <a:pPr>
              <a:lnSpc>
                <a:spcPts val="1700"/>
              </a:lnSpc>
            </a:pPr>
            <a:r>
              <a:rPr lang="en-AU" sz="1200" b="1" dirty="0" smtClean="0"/>
              <a:t>More </a:t>
            </a:r>
            <a:r>
              <a:rPr lang="en-AU" sz="1200" b="1" dirty="0"/>
              <a:t>and more communities are taking control of their own energy supply in Australia. </a:t>
            </a:r>
            <a:r>
              <a:rPr lang="en-AU" sz="1200" dirty="0"/>
              <a:t>Spurred by new clean technology options, these communities are part of a global movement </a:t>
            </a:r>
            <a:r>
              <a:rPr lang="en-AU" sz="1200" dirty="0" smtClean="0"/>
              <a:t>changing the way electricity </a:t>
            </a:r>
            <a:r>
              <a:rPr lang="en-AU" sz="1200" dirty="0"/>
              <a:t>is generated, transmitted, stored and </a:t>
            </a:r>
            <a:r>
              <a:rPr lang="en-AU" sz="1200" dirty="0" smtClean="0"/>
              <a:t>used.</a:t>
            </a:r>
            <a:r>
              <a:rPr lang="en-AU" sz="1200" baseline="20000" dirty="0" smtClean="0"/>
              <a:t>1</a:t>
            </a:r>
            <a:r>
              <a:rPr lang="en-AU" sz="1200" dirty="0" smtClean="0"/>
              <a:t> Indeed localised solutions empower communities to become resilient and adapt to crisis situation.</a:t>
            </a:r>
            <a:r>
              <a:rPr lang="en-AU" sz="1200" baseline="30000" dirty="0" smtClean="0"/>
              <a:t>2</a:t>
            </a:r>
            <a:r>
              <a:rPr lang="en-AU" sz="1200" dirty="0" smtClean="0"/>
              <a:t> </a:t>
            </a:r>
          </a:p>
          <a:p>
            <a:pPr>
              <a:lnSpc>
                <a:spcPts val="1700"/>
              </a:lnSpc>
            </a:pPr>
            <a:r>
              <a:rPr lang="en-AU" sz="1200" b="1" dirty="0" smtClean="0"/>
              <a:t>The recent events demonstrate that this is more urgent than ever. </a:t>
            </a:r>
            <a:r>
              <a:rPr lang="en-AU" sz="1200" dirty="0" smtClean="0"/>
              <a:t>The </a:t>
            </a:r>
            <a:r>
              <a:rPr lang="en-AU" sz="1200" dirty="0"/>
              <a:t>devastating bushfire crisis last summer has made climate change become a cruel reality for many in our country, building up further momentum for </a:t>
            </a:r>
            <a:r>
              <a:rPr lang="en-AU" sz="1200" dirty="0" smtClean="0"/>
              <a:t>change.</a:t>
            </a:r>
            <a:r>
              <a:rPr lang="en-AU" sz="1200" baseline="20000" dirty="0" smtClean="0"/>
              <a:t>3</a:t>
            </a:r>
            <a:r>
              <a:rPr lang="en-AU" sz="1200" dirty="0" smtClean="0"/>
              <a:t> The current health crisis appears as another stepping stone with a </a:t>
            </a:r>
            <a:r>
              <a:rPr lang="en-AU" sz="1200" dirty="0"/>
              <a:t>wide range of business groups are </a:t>
            </a:r>
            <a:r>
              <a:rPr lang="en-AU" sz="1200" dirty="0" smtClean="0"/>
              <a:t>advocating </a:t>
            </a:r>
            <a:r>
              <a:rPr lang="en-AU" sz="1200" dirty="0"/>
              <a:t>for </a:t>
            </a:r>
            <a:r>
              <a:rPr lang="en-AU" sz="1200" dirty="0" err="1"/>
              <a:t>Covid</a:t>
            </a:r>
            <a:r>
              <a:rPr lang="en-AU" sz="1200" dirty="0"/>
              <a:t> recovery packages as an historic opportunity to build low-carbon economies that are more sustainable and </a:t>
            </a:r>
            <a:r>
              <a:rPr lang="en-AU" sz="1200" dirty="0" smtClean="0"/>
              <a:t>resilient.</a:t>
            </a:r>
            <a:r>
              <a:rPr lang="en-AU" sz="1200" baseline="20000" dirty="0" smtClean="0"/>
              <a:t>4</a:t>
            </a:r>
          </a:p>
          <a:p>
            <a:pPr>
              <a:lnSpc>
                <a:spcPts val="1700"/>
              </a:lnSpc>
            </a:pPr>
            <a:r>
              <a:rPr lang="en-AU" sz="1200" b="1" dirty="0" smtClean="0"/>
              <a:t>Regions like the Latrobe Valley have traditionally been at the centre of Australia’s energy industry.</a:t>
            </a:r>
            <a:r>
              <a:rPr lang="en-AU" sz="1200" dirty="0" smtClean="0"/>
              <a:t> Coal mining, electricity generation and an extensive electricity transmission network to export electricity to other regions of the state and beyond shaped the regions profile and understanding. Today, Latrobe Valley hosts three operating coal-fired power stations, yet, coal power stations are reaching the end of their lifetime as more renewable energy comes on stream. </a:t>
            </a:r>
          </a:p>
          <a:p>
            <a:pPr>
              <a:lnSpc>
                <a:spcPts val="1700"/>
              </a:lnSpc>
            </a:pPr>
            <a:r>
              <a:rPr lang="en-AU" sz="1200" b="1" dirty="0" smtClean="0"/>
              <a:t>The transition to a cleaner, more decentralised energy system </a:t>
            </a:r>
            <a:r>
              <a:rPr lang="en-AU" sz="1200" b="1" dirty="0"/>
              <a:t>is </a:t>
            </a:r>
            <a:r>
              <a:rPr lang="en-AU" sz="1200" b="1" dirty="0" smtClean="0"/>
              <a:t>accelerating. </a:t>
            </a:r>
            <a:r>
              <a:rPr lang="en-AU" sz="1200" dirty="0" smtClean="0"/>
              <a:t>One of the key drivers </a:t>
            </a:r>
            <a:r>
              <a:rPr lang="en-AU" sz="1200" dirty="0"/>
              <a:t>is the reduction in the cost of solar and wind energy. </a:t>
            </a:r>
            <a:r>
              <a:rPr lang="en-AU" sz="1200" dirty="0" smtClean="0"/>
              <a:t>The Reserve </a:t>
            </a:r>
            <a:r>
              <a:rPr lang="en-AU" sz="1200" dirty="0"/>
              <a:t>Bank of Australia </a:t>
            </a:r>
            <a:r>
              <a:rPr lang="en-AU" sz="1200" dirty="0" smtClean="0"/>
              <a:t>found that </a:t>
            </a:r>
            <a:r>
              <a:rPr lang="en-AU" sz="1200" dirty="0"/>
              <a:t>solar and wind energy is now cheaper than wholesale electricity through the National Electricity </a:t>
            </a:r>
            <a:r>
              <a:rPr lang="en-AU" sz="1200" dirty="0" smtClean="0"/>
              <a:t>Market.</a:t>
            </a:r>
            <a:r>
              <a:rPr lang="en-AU" sz="1200" baseline="20000" dirty="0"/>
              <a:t> </a:t>
            </a:r>
            <a:r>
              <a:rPr lang="en-AU" sz="1200" baseline="20000" dirty="0" smtClean="0"/>
              <a:t>5</a:t>
            </a:r>
            <a:r>
              <a:rPr lang="en-AU" sz="1200" dirty="0" smtClean="0"/>
              <a:t> For some communities it could be even cheaper to generate and distribute their own power supply in a localised energy system. A </a:t>
            </a:r>
            <a:r>
              <a:rPr lang="en-AU" sz="1200" dirty="0"/>
              <a:t>local energy system could come in many forms, such as solar panels connected to a micro-grid that can be islanded when transmission or distribution lines – the poles and </a:t>
            </a:r>
            <a:r>
              <a:rPr lang="en-AU" sz="1200" dirty="0" smtClean="0"/>
              <a:t>wires – are threatened </a:t>
            </a:r>
            <a:r>
              <a:rPr lang="en-AU" sz="1200" dirty="0"/>
              <a:t>or damaged. </a:t>
            </a:r>
          </a:p>
          <a:p>
            <a:pPr>
              <a:lnSpc>
                <a:spcPts val="1700"/>
              </a:lnSpc>
            </a:pPr>
            <a:endParaRPr lang="en-AU" sz="1200" dirty="0"/>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154" t="12568" b="3875"/>
          <a:stretch/>
        </p:blipFill>
        <p:spPr>
          <a:xfrm>
            <a:off x="5636561" y="4033520"/>
            <a:ext cx="4515439" cy="2519680"/>
          </a:xfrm>
          <a:prstGeom prst="rect">
            <a:avLst/>
          </a:prstGeom>
        </p:spPr>
      </p:pic>
    </p:spTree>
    <p:extLst>
      <p:ext uri="{BB962C8B-B14F-4D97-AF65-F5344CB8AC3E}">
        <p14:creationId xmlns:p14="http://schemas.microsoft.com/office/powerpoint/2010/main" val="761203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Appendix – Community Survey</a:t>
            </a:r>
          </a:p>
        </p:txBody>
      </p:sp>
      <p:sp>
        <p:nvSpPr>
          <p:cNvPr id="4" name="Slide Number Placeholder 3"/>
          <p:cNvSpPr>
            <a:spLocks noGrp="1"/>
          </p:cNvSpPr>
          <p:nvPr>
            <p:ph type="sldNum" sz="quarter" idx="12"/>
          </p:nvPr>
        </p:nvSpPr>
        <p:spPr/>
        <p:txBody>
          <a:bodyPr/>
          <a:lstStyle/>
          <a:p>
            <a:fld id="{0A27FA32-C0E3-4FDB-B8B0-DA46B61DD1DE}" type="slidenum">
              <a:rPr lang="en-AU" smtClean="0"/>
              <a:t>40</a:t>
            </a:fld>
            <a:endParaRPr lang="en-AU"/>
          </a:p>
        </p:txBody>
      </p:sp>
      <p:sp>
        <p:nvSpPr>
          <p:cNvPr id="5" name="Rectangle 4"/>
          <p:cNvSpPr/>
          <p:nvPr/>
        </p:nvSpPr>
        <p:spPr>
          <a:xfrm>
            <a:off x="540000" y="1337488"/>
            <a:ext cx="9612000" cy="5688000"/>
          </a:xfrm>
          <a:prstGeom prst="rect">
            <a:avLst/>
          </a:prstGeom>
        </p:spPr>
        <p:txBody>
          <a:bodyPr wrap="square" numCol="2">
            <a:spAutoFit/>
          </a:bodyPr>
          <a:lstStyle/>
          <a:p>
            <a:pPr lvl="0"/>
            <a:r>
              <a:rPr lang="en-AU" sz="1200" b="1" dirty="0" smtClean="0"/>
              <a:t>7. Assuming </a:t>
            </a:r>
            <a:r>
              <a:rPr lang="en-AU" sz="1200" b="1" dirty="0"/>
              <a:t>it is technically feasible and cost-effective, would you like Heyfield to be:</a:t>
            </a:r>
            <a:endParaRPr lang="en-AU" sz="1200" dirty="0"/>
          </a:p>
          <a:p>
            <a:r>
              <a:rPr lang="en-AU" sz="1200" dirty="0"/>
              <a:t>100% powered by renewable energy</a:t>
            </a:r>
          </a:p>
          <a:p>
            <a:r>
              <a:rPr lang="en-AU" sz="1200" dirty="0"/>
              <a:t>75% powered by renewable energy</a:t>
            </a:r>
          </a:p>
          <a:p>
            <a:r>
              <a:rPr lang="en-AU" sz="1200" dirty="0"/>
              <a:t>50% powered by renewable energy</a:t>
            </a:r>
          </a:p>
          <a:p>
            <a:r>
              <a:rPr lang="en-AU" sz="1200" dirty="0"/>
              <a:t>Other (please specify) ______________________________</a:t>
            </a:r>
          </a:p>
          <a:p>
            <a:r>
              <a:rPr lang="en-AU" sz="1200" dirty="0"/>
              <a:t> </a:t>
            </a:r>
          </a:p>
          <a:p>
            <a:pPr lvl="0"/>
            <a:r>
              <a:rPr lang="en-AU" sz="1200" b="1" dirty="0" smtClean="0"/>
              <a:t>8. Why </a:t>
            </a:r>
            <a:r>
              <a:rPr lang="en-AU" sz="1200" b="1" dirty="0"/>
              <a:t>do you think should Heyfield be powered or not be </a:t>
            </a:r>
            <a:endParaRPr lang="en-AU" sz="1200" b="1" dirty="0" smtClean="0"/>
          </a:p>
          <a:p>
            <a:pPr lvl="0"/>
            <a:r>
              <a:rPr lang="en-AU" sz="1200" b="1" dirty="0" smtClean="0"/>
              <a:t>powered </a:t>
            </a:r>
            <a:r>
              <a:rPr lang="en-AU" sz="1200" b="1" dirty="0"/>
              <a:t>by renewable energy?</a:t>
            </a:r>
            <a:endParaRPr lang="en-AU" sz="1200" dirty="0"/>
          </a:p>
          <a:p>
            <a:r>
              <a:rPr lang="en-AU" sz="1200" dirty="0"/>
              <a:t>Short answer ________________________________________</a:t>
            </a:r>
          </a:p>
          <a:p>
            <a:r>
              <a:rPr lang="en-AU" sz="1200" dirty="0"/>
              <a:t> </a:t>
            </a:r>
          </a:p>
          <a:p>
            <a:pPr lvl="0"/>
            <a:r>
              <a:rPr lang="en-AU" sz="1200" b="1" dirty="0" smtClean="0">
                <a:solidFill>
                  <a:srgbClr val="414042"/>
                </a:solidFill>
              </a:rPr>
              <a:t>9. What </a:t>
            </a:r>
            <a:r>
              <a:rPr lang="en-AU" sz="1200" b="1" dirty="0">
                <a:solidFill>
                  <a:srgbClr val="414042"/>
                </a:solidFill>
              </a:rPr>
              <a:t>renewable energy technologies would you like to see being used Heyfield and its local region? (please rank; 1 is highest preference)</a:t>
            </a:r>
            <a:endParaRPr lang="en-AU" sz="1200" dirty="0">
              <a:solidFill>
                <a:srgbClr val="414042"/>
              </a:solidFill>
            </a:endParaRPr>
          </a:p>
          <a:p>
            <a:pPr lvl="0"/>
            <a:r>
              <a:rPr lang="en-AU" sz="1200" dirty="0">
                <a:solidFill>
                  <a:srgbClr val="414042"/>
                </a:solidFill>
              </a:rPr>
              <a:t>Rooftop solar PV for homes/ business</a:t>
            </a:r>
          </a:p>
          <a:p>
            <a:pPr lvl="0"/>
            <a:r>
              <a:rPr lang="en-AU" sz="1200" dirty="0">
                <a:solidFill>
                  <a:srgbClr val="414042"/>
                </a:solidFill>
              </a:rPr>
              <a:t>Solar farms</a:t>
            </a:r>
          </a:p>
          <a:p>
            <a:pPr lvl="0"/>
            <a:r>
              <a:rPr lang="en-AU" sz="1200" dirty="0">
                <a:solidFill>
                  <a:srgbClr val="414042"/>
                </a:solidFill>
              </a:rPr>
              <a:t>Wind energy </a:t>
            </a:r>
          </a:p>
          <a:p>
            <a:pPr lvl="0"/>
            <a:r>
              <a:rPr lang="en-AU" sz="1200" dirty="0">
                <a:solidFill>
                  <a:srgbClr val="414042"/>
                </a:solidFill>
              </a:rPr>
              <a:t>Small-scale hydropower</a:t>
            </a:r>
          </a:p>
          <a:p>
            <a:pPr lvl="0"/>
            <a:r>
              <a:rPr lang="en-AU" sz="1200" dirty="0">
                <a:solidFill>
                  <a:srgbClr val="414042"/>
                </a:solidFill>
              </a:rPr>
              <a:t>Pumped-hydro storage</a:t>
            </a:r>
          </a:p>
          <a:p>
            <a:pPr lvl="0"/>
            <a:r>
              <a:rPr lang="en-AU" sz="1200" dirty="0">
                <a:solidFill>
                  <a:srgbClr val="414042"/>
                </a:solidFill>
              </a:rPr>
              <a:t>Bioenergy from waste (e.g. wood, food, sewage)</a:t>
            </a:r>
          </a:p>
          <a:p>
            <a:pPr lvl="0"/>
            <a:r>
              <a:rPr lang="en-AU" sz="1200" dirty="0">
                <a:solidFill>
                  <a:srgbClr val="414042"/>
                </a:solidFill>
              </a:rPr>
              <a:t>Bioenergy from any source (e.g. forestry, crops)</a:t>
            </a:r>
          </a:p>
          <a:p>
            <a:pPr lvl="0"/>
            <a:r>
              <a:rPr lang="en-AU" sz="1200" dirty="0">
                <a:solidFill>
                  <a:srgbClr val="414042"/>
                </a:solidFill>
              </a:rPr>
              <a:t>Small scale batteries (in homes and on business premises)</a:t>
            </a:r>
          </a:p>
          <a:p>
            <a:pPr lvl="0"/>
            <a:r>
              <a:rPr lang="en-AU" sz="1200" dirty="0">
                <a:solidFill>
                  <a:srgbClr val="414042"/>
                </a:solidFill>
              </a:rPr>
              <a:t>Community batteries (larger batteries shared by multiple homes </a:t>
            </a:r>
            <a:endParaRPr lang="en-AU" sz="1200" dirty="0" smtClean="0">
              <a:solidFill>
                <a:srgbClr val="414042"/>
              </a:solidFill>
            </a:endParaRPr>
          </a:p>
          <a:p>
            <a:pPr lvl="0"/>
            <a:r>
              <a:rPr lang="en-AU" sz="1200" dirty="0" smtClean="0">
                <a:solidFill>
                  <a:srgbClr val="414042"/>
                </a:solidFill>
              </a:rPr>
              <a:t>and </a:t>
            </a:r>
            <a:r>
              <a:rPr lang="en-AU" sz="1200" dirty="0">
                <a:solidFill>
                  <a:srgbClr val="414042"/>
                </a:solidFill>
              </a:rPr>
              <a:t>business)</a:t>
            </a:r>
          </a:p>
          <a:p>
            <a:pPr lvl="0"/>
            <a:r>
              <a:rPr lang="en-AU" sz="1200" dirty="0">
                <a:solidFill>
                  <a:srgbClr val="414042"/>
                </a:solidFill>
              </a:rPr>
              <a:t>Other____________________________________________</a:t>
            </a:r>
          </a:p>
          <a:p>
            <a:pPr lvl="0"/>
            <a:r>
              <a:rPr lang="en-AU" sz="1200" dirty="0">
                <a:solidFill>
                  <a:srgbClr val="414042"/>
                </a:solidFill>
              </a:rPr>
              <a:t>____________________________________________________</a:t>
            </a: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r>
              <a:rPr lang="en-AU" sz="1200" b="1" dirty="0" smtClean="0">
                <a:solidFill>
                  <a:srgbClr val="414042"/>
                </a:solidFill>
              </a:rPr>
              <a:t>10. Microgrids </a:t>
            </a:r>
            <a:r>
              <a:rPr lang="en-AU" sz="1200" b="1" dirty="0">
                <a:solidFill>
                  <a:srgbClr val="414042"/>
                </a:solidFill>
              </a:rPr>
              <a:t>often involve renewable energy for generating electricity. What are the first three words that come to mind when thinking about increasing renewable energy generation in Heyfield region?</a:t>
            </a:r>
            <a:endParaRPr lang="en-AU" sz="1200" dirty="0">
              <a:solidFill>
                <a:srgbClr val="414042"/>
              </a:solidFill>
            </a:endParaRPr>
          </a:p>
          <a:p>
            <a:pPr lvl="0"/>
            <a:r>
              <a:rPr lang="en-AU" sz="1200" b="1" dirty="0">
                <a:solidFill>
                  <a:srgbClr val="414042"/>
                </a:solidFill>
              </a:rPr>
              <a:t>_____________________________________________________</a:t>
            </a:r>
            <a:endParaRPr lang="en-AU" sz="1200" dirty="0">
              <a:solidFill>
                <a:srgbClr val="414042"/>
              </a:solidFill>
            </a:endParaRPr>
          </a:p>
          <a:p>
            <a:pPr lvl="0"/>
            <a:endParaRPr lang="en-AU" sz="1200" b="1" dirty="0" smtClean="0">
              <a:solidFill>
                <a:srgbClr val="414042"/>
              </a:solidFill>
            </a:endParaRPr>
          </a:p>
          <a:p>
            <a:pPr lvl="0"/>
            <a:r>
              <a:rPr lang="en-AU" sz="1200" b="1" dirty="0" smtClean="0">
                <a:solidFill>
                  <a:srgbClr val="414042"/>
                </a:solidFill>
              </a:rPr>
              <a:t>11. Do </a:t>
            </a:r>
            <a:r>
              <a:rPr lang="en-AU" sz="1200" b="1" dirty="0">
                <a:solidFill>
                  <a:srgbClr val="414042"/>
                </a:solidFill>
              </a:rPr>
              <a:t>you have concerns or think there would be any disadvantages with a microgrid in Heyfield? </a:t>
            </a:r>
            <a:endParaRPr lang="en-AU" sz="1200" dirty="0">
              <a:solidFill>
                <a:srgbClr val="414042"/>
              </a:solidFill>
            </a:endParaRPr>
          </a:p>
          <a:p>
            <a:pPr lvl="0"/>
            <a:r>
              <a:rPr lang="en-AU" sz="1200" dirty="0">
                <a:solidFill>
                  <a:srgbClr val="414042"/>
                </a:solidFill>
              </a:rPr>
              <a:t>Yes</a:t>
            </a:r>
          </a:p>
          <a:p>
            <a:pPr lvl="0"/>
            <a:r>
              <a:rPr lang="en-AU" sz="1200" dirty="0">
                <a:solidFill>
                  <a:srgbClr val="414042"/>
                </a:solidFill>
              </a:rPr>
              <a:t>No</a:t>
            </a:r>
          </a:p>
          <a:p>
            <a:pPr lvl="0"/>
            <a:r>
              <a:rPr lang="en-AU" sz="1200" dirty="0">
                <a:solidFill>
                  <a:srgbClr val="414042"/>
                </a:solidFill>
              </a:rPr>
              <a:t>Please list or describe your top concerns_____________</a:t>
            </a:r>
          </a:p>
          <a:p>
            <a:pPr lvl="0"/>
            <a:r>
              <a:rPr lang="en-AU" sz="1200" dirty="0">
                <a:solidFill>
                  <a:srgbClr val="414042"/>
                </a:solidFill>
              </a:rPr>
              <a:t>______________________________________________</a:t>
            </a:r>
          </a:p>
          <a:p>
            <a:pPr lvl="0"/>
            <a:r>
              <a:rPr lang="en-AU" sz="1200" dirty="0">
                <a:solidFill>
                  <a:srgbClr val="414042"/>
                </a:solidFill>
              </a:rPr>
              <a:t>______________________________________________</a:t>
            </a:r>
          </a:p>
          <a:p>
            <a:pPr lvl="0"/>
            <a:r>
              <a:rPr lang="en-AU" sz="1200" dirty="0">
                <a:solidFill>
                  <a:srgbClr val="414042"/>
                </a:solidFill>
              </a:rPr>
              <a:t>______________________________________________</a:t>
            </a:r>
          </a:p>
          <a:p>
            <a:pPr lvl="0"/>
            <a:r>
              <a:rPr lang="en-AU" sz="1200" dirty="0">
                <a:solidFill>
                  <a:srgbClr val="414042"/>
                </a:solidFill>
              </a:rPr>
              <a:t>______________________________________________</a:t>
            </a:r>
          </a:p>
          <a:p>
            <a:pPr lvl="0"/>
            <a:r>
              <a:rPr lang="en-AU" sz="1200" dirty="0">
                <a:solidFill>
                  <a:srgbClr val="414042"/>
                </a:solidFill>
              </a:rPr>
              <a:t> </a:t>
            </a:r>
          </a:p>
          <a:p>
            <a:pPr lvl="0"/>
            <a:r>
              <a:rPr lang="en-AU" sz="1200" b="1" dirty="0" smtClean="0">
                <a:solidFill>
                  <a:srgbClr val="414042"/>
                </a:solidFill>
              </a:rPr>
              <a:t>12. Would </a:t>
            </a:r>
            <a:r>
              <a:rPr lang="en-AU" sz="1200" b="1" dirty="0">
                <a:solidFill>
                  <a:srgbClr val="414042"/>
                </a:solidFill>
              </a:rPr>
              <a:t>you change your electricity provider to purchase local renewable electricity from a local community-owned retailer? </a:t>
            </a:r>
            <a:endParaRPr lang="en-AU" sz="1200" dirty="0">
              <a:solidFill>
                <a:srgbClr val="414042"/>
              </a:solidFill>
            </a:endParaRPr>
          </a:p>
          <a:p>
            <a:pPr lvl="0"/>
            <a:r>
              <a:rPr lang="en-AU" sz="1200" dirty="0">
                <a:solidFill>
                  <a:srgbClr val="414042"/>
                </a:solidFill>
              </a:rPr>
              <a:t>Yes</a:t>
            </a:r>
          </a:p>
          <a:p>
            <a:pPr lvl="0"/>
            <a:r>
              <a:rPr lang="en-AU" sz="1200" dirty="0">
                <a:solidFill>
                  <a:srgbClr val="414042"/>
                </a:solidFill>
              </a:rPr>
              <a:t>No</a:t>
            </a:r>
          </a:p>
          <a:p>
            <a:pPr lvl="0"/>
            <a:r>
              <a:rPr lang="en-AU" sz="1200" dirty="0">
                <a:solidFill>
                  <a:srgbClr val="414042"/>
                </a:solidFill>
              </a:rPr>
              <a:t>Don’t know</a:t>
            </a:r>
          </a:p>
          <a:p>
            <a:pPr lvl="0"/>
            <a:r>
              <a:rPr lang="en-AU" sz="1200" dirty="0">
                <a:solidFill>
                  <a:srgbClr val="414042"/>
                </a:solidFill>
              </a:rPr>
              <a:t> </a:t>
            </a:r>
          </a:p>
          <a:p>
            <a:pPr lvl="0"/>
            <a:endParaRPr lang="en-AU" sz="1200" dirty="0">
              <a:solidFill>
                <a:srgbClr val="414042"/>
              </a:solidFill>
            </a:endParaRPr>
          </a:p>
          <a:p>
            <a:endParaRPr lang="en-AU" sz="1200" dirty="0"/>
          </a:p>
          <a:p>
            <a:r>
              <a:rPr lang="en-AU" sz="1200" dirty="0"/>
              <a:t> </a:t>
            </a:r>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317817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Appendix – Community Survey</a:t>
            </a:r>
          </a:p>
        </p:txBody>
      </p:sp>
      <p:sp>
        <p:nvSpPr>
          <p:cNvPr id="4" name="Slide Number Placeholder 3"/>
          <p:cNvSpPr>
            <a:spLocks noGrp="1"/>
          </p:cNvSpPr>
          <p:nvPr>
            <p:ph type="sldNum" sz="quarter" idx="12"/>
          </p:nvPr>
        </p:nvSpPr>
        <p:spPr/>
        <p:txBody>
          <a:bodyPr/>
          <a:lstStyle/>
          <a:p>
            <a:fld id="{0A27FA32-C0E3-4FDB-B8B0-DA46B61DD1DE}" type="slidenum">
              <a:rPr lang="en-AU" smtClean="0"/>
              <a:t>41</a:t>
            </a:fld>
            <a:endParaRPr lang="en-AU"/>
          </a:p>
        </p:txBody>
      </p:sp>
      <p:sp>
        <p:nvSpPr>
          <p:cNvPr id="5" name="Rectangle 4"/>
          <p:cNvSpPr/>
          <p:nvPr/>
        </p:nvSpPr>
        <p:spPr>
          <a:xfrm>
            <a:off x="520701" y="1473073"/>
            <a:ext cx="9631112" cy="5447645"/>
          </a:xfrm>
          <a:prstGeom prst="rect">
            <a:avLst/>
          </a:prstGeom>
        </p:spPr>
        <p:txBody>
          <a:bodyPr wrap="square" numCol="2">
            <a:spAutoFit/>
          </a:bodyPr>
          <a:lstStyle/>
          <a:p>
            <a:pPr lvl="0"/>
            <a:r>
              <a:rPr lang="en-AU" sz="1200" b="1" dirty="0" smtClean="0">
                <a:solidFill>
                  <a:srgbClr val="414042"/>
                </a:solidFill>
              </a:rPr>
              <a:t>13. Are </a:t>
            </a:r>
            <a:r>
              <a:rPr lang="en-AU" sz="1200" b="1" dirty="0">
                <a:solidFill>
                  <a:srgbClr val="414042"/>
                </a:solidFill>
              </a:rPr>
              <a:t>you interested in learning more about microgrids?</a:t>
            </a:r>
            <a:endParaRPr lang="en-AU" sz="1200" dirty="0">
              <a:solidFill>
                <a:srgbClr val="414042"/>
              </a:solidFill>
            </a:endParaRPr>
          </a:p>
          <a:p>
            <a:pPr lvl="0"/>
            <a:r>
              <a:rPr lang="en-AU" sz="1200" dirty="0">
                <a:solidFill>
                  <a:srgbClr val="414042"/>
                </a:solidFill>
              </a:rPr>
              <a:t>Yes </a:t>
            </a:r>
            <a:r>
              <a:rPr lang="en-AU" sz="1200" i="1" dirty="0">
                <a:solidFill>
                  <a:srgbClr val="414042"/>
                </a:solidFill>
              </a:rPr>
              <a:t>(please provide email below)</a:t>
            </a:r>
            <a:endParaRPr lang="en-AU" sz="1200" dirty="0">
              <a:solidFill>
                <a:srgbClr val="414042"/>
              </a:solidFill>
            </a:endParaRPr>
          </a:p>
          <a:p>
            <a:pPr lvl="0"/>
            <a:r>
              <a:rPr lang="en-AU" sz="1200" dirty="0">
                <a:solidFill>
                  <a:srgbClr val="414042"/>
                </a:solidFill>
              </a:rPr>
              <a:t>No</a:t>
            </a:r>
          </a:p>
          <a:p>
            <a:pPr lvl="0"/>
            <a:r>
              <a:rPr lang="en-AU" sz="1200" dirty="0">
                <a:solidFill>
                  <a:srgbClr val="414042"/>
                </a:solidFill>
              </a:rPr>
              <a:t>Don’t know</a:t>
            </a:r>
          </a:p>
          <a:p>
            <a:pPr lvl="0"/>
            <a:r>
              <a:rPr lang="en-AU" sz="1200" dirty="0">
                <a:solidFill>
                  <a:srgbClr val="414042"/>
                </a:solidFill>
              </a:rPr>
              <a:t> </a:t>
            </a:r>
          </a:p>
          <a:p>
            <a:pPr lvl="0"/>
            <a:r>
              <a:rPr lang="en-AU" sz="1200" b="1" dirty="0" smtClean="0">
                <a:solidFill>
                  <a:srgbClr val="414042"/>
                </a:solidFill>
              </a:rPr>
              <a:t>14. If </a:t>
            </a:r>
            <a:r>
              <a:rPr lang="en-AU" sz="1200" b="1" dirty="0">
                <a:solidFill>
                  <a:srgbClr val="414042"/>
                </a:solidFill>
              </a:rPr>
              <a:t>yes, how would you like to learn more about the project? Please tick one or more.</a:t>
            </a:r>
            <a:endParaRPr lang="en-AU" sz="1200" dirty="0">
              <a:solidFill>
                <a:srgbClr val="414042"/>
              </a:solidFill>
            </a:endParaRPr>
          </a:p>
          <a:p>
            <a:pPr lvl="0"/>
            <a:r>
              <a:rPr lang="en-AU" sz="1200" dirty="0">
                <a:solidFill>
                  <a:srgbClr val="414042"/>
                </a:solidFill>
              </a:rPr>
              <a:t>Social media (e.g. Facebook, Twitter, Instagram)</a:t>
            </a:r>
          </a:p>
          <a:p>
            <a:pPr lvl="0"/>
            <a:r>
              <a:rPr lang="en-AU" sz="1200" dirty="0">
                <a:solidFill>
                  <a:srgbClr val="414042"/>
                </a:solidFill>
              </a:rPr>
              <a:t>Website</a:t>
            </a:r>
          </a:p>
          <a:p>
            <a:pPr lvl="0"/>
            <a:r>
              <a:rPr lang="en-AU" sz="1200" dirty="0">
                <a:solidFill>
                  <a:srgbClr val="414042"/>
                </a:solidFill>
              </a:rPr>
              <a:t>Newsletter</a:t>
            </a:r>
          </a:p>
          <a:p>
            <a:pPr lvl="0"/>
            <a:r>
              <a:rPr lang="en-AU" sz="1200" dirty="0">
                <a:solidFill>
                  <a:srgbClr val="414042"/>
                </a:solidFill>
              </a:rPr>
              <a:t>Visits at HCRC </a:t>
            </a:r>
          </a:p>
          <a:p>
            <a:pPr lvl="0"/>
            <a:r>
              <a:rPr lang="en-AU" sz="1200" dirty="0" err="1">
                <a:solidFill>
                  <a:srgbClr val="414042"/>
                </a:solidFill>
              </a:rPr>
              <a:t>Townhall</a:t>
            </a:r>
            <a:r>
              <a:rPr lang="en-AU" sz="1200" dirty="0">
                <a:solidFill>
                  <a:srgbClr val="414042"/>
                </a:solidFill>
              </a:rPr>
              <a:t> events</a:t>
            </a:r>
          </a:p>
          <a:p>
            <a:pPr lvl="0"/>
            <a:r>
              <a:rPr lang="en-AU" sz="1200" dirty="0">
                <a:solidFill>
                  <a:srgbClr val="414042"/>
                </a:solidFill>
              </a:rPr>
              <a:t>Community workshops </a:t>
            </a:r>
          </a:p>
          <a:p>
            <a:pPr lvl="0"/>
            <a:r>
              <a:rPr lang="en-AU" sz="1200" dirty="0">
                <a:solidFill>
                  <a:srgbClr val="414042"/>
                </a:solidFill>
              </a:rPr>
              <a:t>Webinars</a:t>
            </a:r>
          </a:p>
          <a:p>
            <a:pPr lvl="0"/>
            <a:r>
              <a:rPr lang="en-AU" sz="1200" dirty="0">
                <a:solidFill>
                  <a:srgbClr val="414042"/>
                </a:solidFill>
              </a:rPr>
              <a:t>Other please specify _______________________________</a:t>
            </a:r>
          </a:p>
          <a:p>
            <a:pPr lvl="0"/>
            <a:r>
              <a:rPr lang="en-AU" sz="1200" dirty="0">
                <a:solidFill>
                  <a:srgbClr val="414042"/>
                </a:solidFill>
              </a:rPr>
              <a:t> </a:t>
            </a:r>
          </a:p>
          <a:p>
            <a:pPr lvl="0"/>
            <a:r>
              <a:rPr lang="en-AU" sz="1200" b="1" dirty="0" smtClean="0">
                <a:solidFill>
                  <a:srgbClr val="414042"/>
                </a:solidFill>
              </a:rPr>
              <a:t>15. Would </a:t>
            </a:r>
            <a:r>
              <a:rPr lang="en-AU" sz="1200" b="1" dirty="0">
                <a:solidFill>
                  <a:srgbClr val="414042"/>
                </a:solidFill>
              </a:rPr>
              <a:t>you like to participate in planning a microgrid in Heyfield?</a:t>
            </a:r>
            <a:endParaRPr lang="en-AU" sz="1200" dirty="0">
              <a:solidFill>
                <a:srgbClr val="414042"/>
              </a:solidFill>
            </a:endParaRPr>
          </a:p>
          <a:p>
            <a:pPr lvl="0"/>
            <a:r>
              <a:rPr lang="en-AU" sz="1200" dirty="0">
                <a:solidFill>
                  <a:srgbClr val="414042"/>
                </a:solidFill>
              </a:rPr>
              <a:t>Yes </a:t>
            </a:r>
            <a:r>
              <a:rPr lang="en-AU" sz="1200" i="1" dirty="0">
                <a:solidFill>
                  <a:srgbClr val="414042"/>
                </a:solidFill>
              </a:rPr>
              <a:t>(please provide email below)</a:t>
            </a:r>
            <a:endParaRPr lang="en-AU" sz="1200" dirty="0">
              <a:solidFill>
                <a:srgbClr val="414042"/>
              </a:solidFill>
            </a:endParaRPr>
          </a:p>
          <a:p>
            <a:pPr lvl="0"/>
            <a:r>
              <a:rPr lang="en-AU" sz="1200" dirty="0">
                <a:solidFill>
                  <a:srgbClr val="414042"/>
                </a:solidFill>
              </a:rPr>
              <a:t>Yes, possibly, but I need more information </a:t>
            </a:r>
            <a:r>
              <a:rPr lang="en-AU" sz="1200" i="1" dirty="0">
                <a:solidFill>
                  <a:srgbClr val="414042"/>
                </a:solidFill>
              </a:rPr>
              <a:t>(please provide email below)</a:t>
            </a:r>
            <a:endParaRPr lang="en-AU" sz="1200" dirty="0">
              <a:solidFill>
                <a:srgbClr val="414042"/>
              </a:solidFill>
            </a:endParaRPr>
          </a:p>
          <a:p>
            <a:pPr lvl="0"/>
            <a:r>
              <a:rPr lang="en-AU" sz="1200" dirty="0">
                <a:solidFill>
                  <a:srgbClr val="414042"/>
                </a:solidFill>
              </a:rPr>
              <a:t>No</a:t>
            </a:r>
          </a:p>
          <a:p>
            <a:pPr lvl="0"/>
            <a:r>
              <a:rPr lang="en-AU" sz="1200" dirty="0">
                <a:solidFill>
                  <a:srgbClr val="414042"/>
                </a:solidFill>
              </a:rPr>
              <a:t>Don’t know </a:t>
            </a:r>
          </a:p>
          <a:p>
            <a:pPr lvl="0"/>
            <a:r>
              <a:rPr lang="en-AU" sz="1200" dirty="0">
                <a:solidFill>
                  <a:srgbClr val="414042"/>
                </a:solidFill>
              </a:rPr>
              <a:t> </a:t>
            </a:r>
          </a:p>
          <a:p>
            <a:pPr lvl="0"/>
            <a:r>
              <a:rPr lang="en-AU" sz="1200" b="1" dirty="0" smtClean="0">
                <a:solidFill>
                  <a:srgbClr val="414042"/>
                </a:solidFill>
              </a:rPr>
              <a:t>16. If </a:t>
            </a:r>
            <a:r>
              <a:rPr lang="en-AU" sz="1200" b="1" dirty="0">
                <a:solidFill>
                  <a:srgbClr val="414042"/>
                </a:solidFill>
              </a:rPr>
              <a:t>you would like to stay updated about a potential microgrid for Heyfield, please provide your email address below.</a:t>
            </a:r>
            <a:endParaRPr lang="en-AU" sz="1200" dirty="0">
              <a:solidFill>
                <a:srgbClr val="414042"/>
              </a:solidFill>
            </a:endParaRPr>
          </a:p>
          <a:p>
            <a:pPr lvl="0"/>
            <a:r>
              <a:rPr lang="en-AU" sz="1200" b="1" dirty="0">
                <a:solidFill>
                  <a:srgbClr val="414042"/>
                </a:solidFill>
              </a:rPr>
              <a:t> </a:t>
            </a:r>
            <a:endParaRPr lang="en-AU" sz="1200" dirty="0">
              <a:solidFill>
                <a:srgbClr val="414042"/>
              </a:solidFill>
            </a:endParaRPr>
          </a:p>
          <a:p>
            <a:pPr lvl="0"/>
            <a:r>
              <a:rPr lang="en-AU" sz="1200" b="1" dirty="0">
                <a:solidFill>
                  <a:srgbClr val="414042"/>
                </a:solidFill>
              </a:rPr>
              <a:t>Please provide email contact:</a:t>
            </a:r>
            <a:r>
              <a:rPr lang="en-AU" sz="1200" dirty="0">
                <a:solidFill>
                  <a:srgbClr val="414042"/>
                </a:solidFill>
              </a:rPr>
              <a:t>____________________________</a:t>
            </a:r>
          </a:p>
          <a:p>
            <a:pPr lvl="0"/>
            <a:r>
              <a:rPr lang="en-AU" sz="1200" b="1" dirty="0">
                <a:solidFill>
                  <a:srgbClr val="414042"/>
                </a:solidFill>
              </a:rPr>
              <a:t> </a:t>
            </a:r>
            <a:endParaRPr lang="en-AU" sz="1200" dirty="0">
              <a:solidFill>
                <a:srgbClr val="414042"/>
              </a:solidFill>
            </a:endParaRPr>
          </a:p>
          <a:p>
            <a:pPr lvl="0"/>
            <a:r>
              <a:rPr lang="en-AU" sz="1200" b="1" dirty="0" smtClean="0">
                <a:solidFill>
                  <a:srgbClr val="414042"/>
                </a:solidFill>
              </a:rPr>
              <a:t>Many </a:t>
            </a:r>
            <a:r>
              <a:rPr lang="en-AU" sz="1200" b="1" dirty="0">
                <a:solidFill>
                  <a:srgbClr val="414042"/>
                </a:solidFill>
              </a:rPr>
              <a:t>thanks! </a:t>
            </a:r>
            <a:endParaRPr lang="en-AU" sz="1200" dirty="0">
              <a:solidFill>
                <a:srgbClr val="414042"/>
              </a:solidFill>
            </a:endParaRPr>
          </a:p>
          <a:p>
            <a:pPr lvl="0"/>
            <a:r>
              <a:rPr lang="en-AU" sz="1200" dirty="0">
                <a:solidFill>
                  <a:srgbClr val="414042"/>
                </a:solidFill>
              </a:rPr>
              <a:t>We’ll let you know what we’ve learned as soon as we can.</a:t>
            </a:r>
          </a:p>
          <a:p>
            <a:pPr lvl="0"/>
            <a:r>
              <a:rPr lang="en-AU" sz="1200" b="1" dirty="0">
                <a:solidFill>
                  <a:srgbClr val="414042"/>
                </a:solidFill>
              </a:rPr>
              <a:t> </a:t>
            </a:r>
            <a:endParaRPr lang="en-AU" sz="1200" dirty="0">
              <a:solidFill>
                <a:srgbClr val="414042"/>
              </a:solidFill>
            </a:endParaRPr>
          </a:p>
          <a:p>
            <a:pPr lvl="0"/>
            <a:r>
              <a:rPr lang="en-AU" sz="1200" b="1" dirty="0">
                <a:solidFill>
                  <a:srgbClr val="414042"/>
                </a:solidFill>
              </a:rPr>
              <a:t> </a:t>
            </a:r>
            <a:endParaRPr lang="en-AU" sz="1200" dirty="0">
              <a:solidFill>
                <a:srgbClr val="414042"/>
              </a:solidFill>
            </a:endParaRPr>
          </a:p>
          <a:p>
            <a:pPr lvl="0"/>
            <a:r>
              <a:rPr lang="en-AU" sz="1200" b="1" dirty="0">
                <a:solidFill>
                  <a:srgbClr val="414042"/>
                </a:solidFill>
              </a:rPr>
              <a:t>If you like, please provide any additional comments</a:t>
            </a:r>
            <a:r>
              <a:rPr lang="en-AU" sz="1200" b="1" dirty="0" smtClean="0">
                <a:solidFill>
                  <a:srgbClr val="414042"/>
                </a:solidFill>
              </a:rPr>
              <a:t>:</a:t>
            </a: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dirty="0">
              <a:solidFill>
                <a:srgbClr val="414042"/>
              </a:solidFill>
            </a:endParaRPr>
          </a:p>
        </p:txBody>
      </p:sp>
      <p:sp>
        <p:nvSpPr>
          <p:cNvPr id="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2600154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8098" y="1685044"/>
            <a:ext cx="3758852" cy="1477328"/>
          </a:xfrm>
          <a:prstGeom prst="rect">
            <a:avLst/>
          </a:prstGeom>
        </p:spPr>
        <p:txBody>
          <a:bodyPr wrap="square">
            <a:spAutoFit/>
          </a:bodyPr>
          <a:lstStyle/>
          <a:p>
            <a:pPr>
              <a:spcAft>
                <a:spcPts val="0"/>
              </a:spcAft>
            </a:pPr>
            <a:r>
              <a:rPr lang="en-AU" b="1" dirty="0">
                <a:solidFill>
                  <a:srgbClr val="252B2B"/>
                </a:solidFill>
                <a:latin typeface="Arial" panose="020B0604020202020204" pitchFamily="34" charset="0"/>
                <a:ea typeface="Calibri" panose="020F0502020204030204" pitchFamily="34" charset="0"/>
              </a:rPr>
              <a:t>Institute for Sustainable Futures</a:t>
            </a:r>
            <a:r>
              <a:rPr lang="en-AU" dirty="0">
                <a:solidFill>
                  <a:srgbClr val="252B2B"/>
                </a:solidFill>
                <a:latin typeface="Arial" panose="020B0604020202020204" pitchFamily="34" charset="0"/>
                <a:ea typeface="Calibri" panose="020F0502020204030204" pitchFamily="34" charset="0"/>
              </a:rPr>
              <a:t/>
            </a:r>
            <a:br>
              <a:rPr lang="en-AU" dirty="0">
                <a:solidFill>
                  <a:srgbClr val="252B2B"/>
                </a:solidFill>
                <a:latin typeface="Arial" panose="020B0604020202020204" pitchFamily="34" charset="0"/>
                <a:ea typeface="Calibri" panose="020F0502020204030204" pitchFamily="34" charset="0"/>
              </a:rPr>
            </a:br>
            <a:r>
              <a:rPr lang="en-AU" dirty="0">
                <a:solidFill>
                  <a:srgbClr val="252B2B"/>
                </a:solidFill>
                <a:latin typeface="Arial" panose="020B0604020202020204" pitchFamily="34" charset="0"/>
                <a:ea typeface="Calibri" panose="020F0502020204030204" pitchFamily="34" charset="0"/>
              </a:rPr>
              <a:t>University of Technology Sydney </a:t>
            </a:r>
            <a:endParaRPr lang="en-AU" dirty="0" smtClean="0">
              <a:solidFill>
                <a:srgbClr val="252B2B"/>
              </a:solidFill>
              <a:latin typeface="Arial" panose="020B0604020202020204" pitchFamily="34" charset="0"/>
              <a:ea typeface="Calibri" panose="020F0502020204030204" pitchFamily="34" charset="0"/>
            </a:endParaRPr>
          </a:p>
          <a:p>
            <a:pPr>
              <a:spcAft>
                <a:spcPts val="0"/>
              </a:spcAft>
            </a:pPr>
            <a:r>
              <a:rPr lang="en-AU" dirty="0" smtClean="0">
                <a:solidFill>
                  <a:srgbClr val="252B2B"/>
                </a:solidFill>
                <a:latin typeface="Arial" panose="020B0604020202020204" pitchFamily="34" charset="0"/>
                <a:ea typeface="Calibri" panose="020F0502020204030204" pitchFamily="34" charset="0"/>
              </a:rPr>
              <a:t>Scott Dwyer </a:t>
            </a:r>
          </a:p>
          <a:p>
            <a:pPr>
              <a:spcAft>
                <a:spcPts val="0"/>
              </a:spcAft>
            </a:pPr>
            <a:r>
              <a:rPr lang="en-AU" dirty="0" smtClean="0">
                <a:solidFill>
                  <a:srgbClr val="252B2B"/>
                </a:solidFill>
                <a:latin typeface="Arial" panose="020B0604020202020204" pitchFamily="34" charset="0"/>
                <a:ea typeface="Calibri" panose="020F0502020204030204" pitchFamily="34" charset="0"/>
                <a:hlinkClick r:id="rId2"/>
              </a:rPr>
              <a:t>scott.dywer@uts.edu.au</a:t>
            </a:r>
            <a:r>
              <a:rPr lang="en-AU" dirty="0" smtClean="0">
                <a:solidFill>
                  <a:srgbClr val="252B2B"/>
                </a:solidFill>
                <a:latin typeface="Arial" panose="020B0604020202020204" pitchFamily="34" charset="0"/>
                <a:ea typeface="Calibri" panose="020F0502020204030204" pitchFamily="34" charset="0"/>
              </a:rPr>
              <a:t> </a:t>
            </a:r>
          </a:p>
          <a:p>
            <a:pPr>
              <a:spcAft>
                <a:spcPts val="0"/>
              </a:spcAft>
            </a:pPr>
            <a:endParaRPr lang="en-AU" dirty="0" smtClean="0">
              <a:solidFill>
                <a:srgbClr val="252B2B"/>
              </a:solidFill>
              <a:latin typeface="Arial" panose="020B0604020202020204" pitchFamily="34" charset="0"/>
              <a:ea typeface="Calibri" panose="020F0502020204030204" pitchFamily="34" charset="0"/>
            </a:endParaRPr>
          </a:p>
        </p:txBody>
      </p:sp>
      <p:sp>
        <p:nvSpPr>
          <p:cNvPr id="4" name="Rectangle 3"/>
          <p:cNvSpPr/>
          <p:nvPr/>
        </p:nvSpPr>
        <p:spPr>
          <a:xfrm>
            <a:off x="603062" y="1685044"/>
            <a:ext cx="4463444" cy="923330"/>
          </a:xfrm>
          <a:prstGeom prst="rect">
            <a:avLst/>
          </a:prstGeom>
        </p:spPr>
        <p:txBody>
          <a:bodyPr wrap="square">
            <a:spAutoFit/>
          </a:bodyPr>
          <a:lstStyle/>
          <a:p>
            <a:pPr>
              <a:spcAft>
                <a:spcPts val="0"/>
              </a:spcAft>
            </a:pPr>
            <a:r>
              <a:rPr lang="en-AU" b="1" dirty="0" smtClean="0">
                <a:solidFill>
                  <a:srgbClr val="252B2B"/>
                </a:solidFill>
                <a:latin typeface="Arial" panose="020B0604020202020204" pitchFamily="34" charset="0"/>
                <a:ea typeface="Calibri" panose="020F0502020204030204" pitchFamily="34" charset="0"/>
              </a:rPr>
              <a:t>Heyfield Community Resource Centre </a:t>
            </a:r>
            <a:r>
              <a:rPr lang="en-AU" dirty="0">
                <a:solidFill>
                  <a:srgbClr val="252B2B"/>
                </a:solidFill>
                <a:latin typeface="Arial" panose="020B0604020202020204" pitchFamily="34" charset="0"/>
                <a:ea typeface="Calibri" panose="020F0502020204030204" pitchFamily="34" charset="0"/>
              </a:rPr>
              <a:t/>
            </a:r>
            <a:br>
              <a:rPr lang="en-AU" dirty="0">
                <a:solidFill>
                  <a:srgbClr val="252B2B"/>
                </a:solidFill>
                <a:latin typeface="Arial" panose="020B0604020202020204" pitchFamily="34" charset="0"/>
                <a:ea typeface="Calibri" panose="020F0502020204030204" pitchFamily="34" charset="0"/>
              </a:rPr>
            </a:br>
            <a:r>
              <a:rPr lang="en-AU" dirty="0" smtClean="0">
                <a:solidFill>
                  <a:srgbClr val="252B2B"/>
                </a:solidFill>
                <a:latin typeface="Arial" panose="020B0604020202020204" pitchFamily="34" charset="0"/>
                <a:ea typeface="Calibri" panose="020F0502020204030204" pitchFamily="34" charset="0"/>
              </a:rPr>
              <a:t>Julie Bryer</a:t>
            </a:r>
            <a:br>
              <a:rPr lang="en-AU" dirty="0" smtClean="0">
                <a:solidFill>
                  <a:srgbClr val="252B2B"/>
                </a:solidFill>
                <a:latin typeface="Arial" panose="020B0604020202020204" pitchFamily="34" charset="0"/>
                <a:ea typeface="Calibri" panose="020F0502020204030204" pitchFamily="34" charset="0"/>
              </a:rPr>
            </a:br>
            <a:r>
              <a:rPr lang="en-AU" dirty="0" smtClean="0">
                <a:solidFill>
                  <a:srgbClr val="252B2B"/>
                </a:solidFill>
                <a:latin typeface="Arial" panose="020B0604020202020204" pitchFamily="34" charset="0"/>
                <a:ea typeface="Calibri" panose="020F0502020204030204" pitchFamily="34" charset="0"/>
                <a:hlinkClick r:id="rId3"/>
              </a:rPr>
              <a:t>accountants@heyfield.net</a:t>
            </a:r>
            <a:r>
              <a:rPr lang="en-AU" dirty="0" smtClean="0">
                <a:solidFill>
                  <a:srgbClr val="252B2B"/>
                </a:solidFill>
                <a:latin typeface="Arial" panose="020B0604020202020204" pitchFamily="34" charset="0"/>
                <a:ea typeface="Calibri" panose="020F0502020204030204" pitchFamily="34" charset="0"/>
              </a:rPr>
              <a:t> </a:t>
            </a:r>
          </a:p>
        </p:txBody>
      </p:sp>
      <p:sp>
        <p:nvSpPr>
          <p:cNvPr id="6" name="Title 1"/>
          <p:cNvSpPr txBox="1">
            <a:spLocks/>
          </p:cNvSpPr>
          <p:nvPr/>
        </p:nvSpPr>
        <p:spPr>
          <a:xfrm>
            <a:off x="540000" y="666623"/>
            <a:ext cx="9612000" cy="501778"/>
          </a:xfrm>
          <a:prstGeom prst="rect">
            <a:avLst/>
          </a:prstGeom>
        </p:spPr>
        <p:txBody>
          <a:bodyPr>
            <a:normAutofit lnSpcReduction="10000"/>
          </a:bodyPr>
          <a:lstStyle>
            <a:lvl1pPr algn="l" defTabSz="1007943" rtl="0" eaLnBrk="1" latinLnBrk="0" hangingPunct="1">
              <a:lnSpc>
                <a:spcPct val="90000"/>
              </a:lnSpc>
              <a:spcBef>
                <a:spcPct val="0"/>
              </a:spcBef>
              <a:buNone/>
              <a:defRPr sz="3000" b="1" kern="1200">
                <a:solidFill>
                  <a:schemeClr val="bg2"/>
                </a:solidFill>
                <a:latin typeface="+mj-lt"/>
                <a:ea typeface="+mj-ea"/>
                <a:cs typeface="+mj-cs"/>
              </a:defRPr>
            </a:lvl1pPr>
          </a:lstStyle>
          <a:p>
            <a:r>
              <a:rPr lang="en-AU" dirty="0" smtClean="0">
                <a:solidFill>
                  <a:schemeClr val="bg1"/>
                </a:solidFill>
              </a:rPr>
              <a:t>For feedback and comments please get in touch:</a:t>
            </a:r>
            <a:endParaRPr lang="en-AU" dirty="0">
              <a:solidFill>
                <a:schemeClr val="bg1"/>
              </a:solidFill>
            </a:endParaRPr>
          </a:p>
        </p:txBody>
      </p:sp>
    </p:spTree>
    <p:extLst>
      <p:ext uri="{BB962C8B-B14F-4D97-AF65-F5344CB8AC3E}">
        <p14:creationId xmlns:p14="http://schemas.microsoft.com/office/powerpoint/2010/main" val="233902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699" y="789760"/>
            <a:ext cx="9650413" cy="652960"/>
          </a:xfrm>
        </p:spPr>
        <p:txBody>
          <a:bodyPr>
            <a:normAutofit/>
          </a:bodyPr>
          <a:lstStyle/>
          <a:p>
            <a:r>
              <a:rPr lang="en-AU" dirty="0">
                <a:solidFill>
                  <a:srgbClr val="757575"/>
                </a:solidFill>
              </a:rPr>
              <a:t>New regulations make it easier to set up microgrids were they represent a cheaper alternative to the ongoing maintenance of poles and wires</a:t>
            </a:r>
            <a:r>
              <a:rPr lang="en-AU" sz="1400" baseline="20000" dirty="0">
                <a:solidFill>
                  <a:srgbClr val="414042"/>
                </a:solidFill>
              </a:rPr>
              <a:t> </a:t>
            </a:r>
            <a:r>
              <a:rPr lang="en-AU" baseline="30000" dirty="0" smtClean="0">
                <a:solidFill>
                  <a:srgbClr val="757575"/>
                </a:solidFill>
              </a:rPr>
              <a:t>6</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5</a:t>
            </a:fld>
            <a:endParaRPr lang="en-AU"/>
          </a:p>
        </p:txBody>
      </p:sp>
      <p:sp>
        <p:nvSpPr>
          <p:cNvPr id="6" name="Content Placeholder 5"/>
          <p:cNvSpPr>
            <a:spLocks noGrp="1"/>
          </p:cNvSpPr>
          <p:nvPr>
            <p:ph idx="13"/>
          </p:nvPr>
        </p:nvSpPr>
        <p:spPr>
          <a:xfrm>
            <a:off x="520701" y="1590041"/>
            <a:ext cx="9650412" cy="5217159"/>
          </a:xfrm>
        </p:spPr>
        <p:txBody>
          <a:bodyPr/>
          <a:lstStyle/>
          <a:p>
            <a:pPr>
              <a:lnSpc>
                <a:spcPts val="1700"/>
              </a:lnSpc>
            </a:pPr>
            <a:r>
              <a:rPr lang="en-AU" sz="1200" b="1" dirty="0"/>
              <a:t>Heyfield is </a:t>
            </a:r>
            <a:r>
              <a:rPr lang="en-AU" sz="1200" b="1" dirty="0" smtClean="0"/>
              <a:t>an excellent candidate for a community </a:t>
            </a:r>
            <a:r>
              <a:rPr lang="en-AU" sz="1200" b="1" dirty="0"/>
              <a:t>microgrid. </a:t>
            </a:r>
            <a:r>
              <a:rPr lang="en-AU" sz="1200" dirty="0"/>
              <a:t>The town distinguishes itself through its high penetration of rooftop solar systems, its placement at the edge of the grid and a very active and engaged community. These are important prerequisites for exploring the economic viability and the social-institutional requirements to implement a local microgrid. Indeed the community needs have to take central focus in the planning and implementation of a microgrid. </a:t>
            </a:r>
          </a:p>
          <a:p>
            <a:pPr>
              <a:lnSpc>
                <a:spcPts val="1700"/>
              </a:lnSpc>
            </a:pPr>
            <a:r>
              <a:rPr lang="en-AU" sz="1200" dirty="0" smtClean="0"/>
              <a:t>The Heyfield </a:t>
            </a:r>
            <a:r>
              <a:rPr lang="en-AU" sz="1200" dirty="0"/>
              <a:t>Community Resource Centre (HCRC) </a:t>
            </a:r>
            <a:r>
              <a:rPr lang="en-AU" sz="1200" dirty="0" smtClean="0"/>
              <a:t>was </a:t>
            </a:r>
            <a:r>
              <a:rPr lang="en-AU" sz="1200" dirty="0"/>
              <a:t>funded by the Latrobe Valley Authority to </a:t>
            </a:r>
            <a:r>
              <a:rPr lang="en-AU" sz="1200" dirty="0" smtClean="0"/>
              <a:t>commission a microgrid pre-feasibility study. The study would provide a better understanding of the community’s views for how it wishes to generate and use energy in the future. It would also lead to the development of </a:t>
            </a:r>
            <a:r>
              <a:rPr lang="en-AU" sz="1200" dirty="0"/>
              <a:t>a community engagement plan </a:t>
            </a:r>
            <a:r>
              <a:rPr lang="en-AU" sz="1200" dirty="0" smtClean="0"/>
              <a:t>that would guide future activities on this topic. </a:t>
            </a:r>
            <a:r>
              <a:rPr lang="en-AU" sz="1200" dirty="0"/>
              <a:t>The Institute for Sustainable Futures (ISF) was commissioned </a:t>
            </a:r>
            <a:r>
              <a:rPr lang="en-AU" sz="1200" dirty="0" smtClean="0"/>
              <a:t>by HCRC to undertake the prefeasibility with its support.</a:t>
            </a:r>
            <a:endParaRPr lang="en-AU" sz="1200" dirty="0"/>
          </a:p>
          <a:p>
            <a:pPr lvl="0">
              <a:lnSpc>
                <a:spcPts val="1700"/>
              </a:lnSpc>
              <a:spcAft>
                <a:spcPts val="0"/>
              </a:spcAft>
            </a:pPr>
            <a:r>
              <a:rPr lang="en-AU" sz="1200" b="1" dirty="0" smtClean="0">
                <a:solidFill>
                  <a:schemeClr val="bg2"/>
                </a:solidFill>
              </a:rPr>
              <a:t>Structure </a:t>
            </a:r>
            <a:r>
              <a:rPr lang="en-AU" sz="1200" b="1" dirty="0">
                <a:solidFill>
                  <a:schemeClr val="bg2"/>
                </a:solidFill>
              </a:rPr>
              <a:t>of this document</a:t>
            </a:r>
          </a:p>
          <a:p>
            <a:pPr lvl="0">
              <a:lnSpc>
                <a:spcPts val="1700"/>
              </a:lnSpc>
              <a:spcAft>
                <a:spcPts val="300"/>
              </a:spcAft>
            </a:pPr>
            <a:r>
              <a:rPr lang="en-AU" sz="1200" dirty="0"/>
              <a:t>The purpose of this document is to present a summary of findings from the </a:t>
            </a:r>
            <a:r>
              <a:rPr lang="en-AU" sz="1200" dirty="0" smtClean="0"/>
              <a:t>pre-feasibility study. </a:t>
            </a:r>
          </a:p>
          <a:p>
            <a:pPr lvl="0">
              <a:lnSpc>
                <a:spcPts val="1700"/>
              </a:lnSpc>
              <a:spcAft>
                <a:spcPts val="300"/>
              </a:spcAft>
            </a:pPr>
            <a:r>
              <a:rPr lang="en-AU" sz="1200" dirty="0" smtClean="0"/>
              <a:t>It </a:t>
            </a:r>
            <a:r>
              <a:rPr lang="en-AU" sz="1200" dirty="0"/>
              <a:t>is </a:t>
            </a:r>
            <a:r>
              <a:rPr lang="en-AU" sz="1200" dirty="0" smtClean="0"/>
              <a:t>structured </a:t>
            </a:r>
            <a:r>
              <a:rPr lang="en-AU" sz="1200" dirty="0"/>
              <a:t>into three key sections:</a:t>
            </a:r>
          </a:p>
          <a:p>
            <a:pPr marL="171450" lvl="0" indent="-171450">
              <a:lnSpc>
                <a:spcPts val="1700"/>
              </a:lnSpc>
              <a:spcAft>
                <a:spcPts val="0"/>
              </a:spcAft>
              <a:buFont typeface="Arial" panose="020B0604020202020204" pitchFamily="34" charset="0"/>
              <a:buChar char="•"/>
            </a:pPr>
            <a:r>
              <a:rPr lang="en-AU" sz="1200" b="1" dirty="0" smtClean="0"/>
              <a:t>Prefeasibility </a:t>
            </a:r>
            <a:r>
              <a:rPr lang="en-AU" sz="1200" b="1" dirty="0"/>
              <a:t>Report: </a:t>
            </a:r>
            <a:r>
              <a:rPr lang="en-AU" sz="1200" dirty="0"/>
              <a:t>an overview of the context </a:t>
            </a:r>
            <a:r>
              <a:rPr lang="en-AU" sz="1200" dirty="0" smtClean="0"/>
              <a:t>relating to </a:t>
            </a:r>
            <a:r>
              <a:rPr lang="en-AU" sz="1200" dirty="0"/>
              <a:t>community energy, microgrids and the status of renewable energy in the </a:t>
            </a:r>
            <a:r>
              <a:rPr lang="en-AU" sz="1200" dirty="0" smtClean="0"/>
              <a:t>region.</a:t>
            </a:r>
            <a:endParaRPr lang="en-AU" sz="1200" dirty="0"/>
          </a:p>
          <a:p>
            <a:pPr marL="171450" lvl="0" indent="-171450">
              <a:lnSpc>
                <a:spcPts val="1700"/>
              </a:lnSpc>
              <a:spcAft>
                <a:spcPts val="0"/>
              </a:spcAft>
              <a:buFont typeface="Arial" panose="020B0604020202020204" pitchFamily="34" charset="0"/>
              <a:buChar char="•"/>
            </a:pPr>
            <a:r>
              <a:rPr lang="en-AU" sz="1200" b="1" dirty="0"/>
              <a:t>Vision for a Renewable Energy Future: </a:t>
            </a:r>
            <a:r>
              <a:rPr lang="en-AU" sz="1200" dirty="0"/>
              <a:t>results and findings of the community </a:t>
            </a:r>
            <a:r>
              <a:rPr lang="en-AU" sz="1200" dirty="0" smtClean="0"/>
              <a:t>survey.</a:t>
            </a:r>
            <a:endParaRPr lang="en-AU" sz="1200" dirty="0"/>
          </a:p>
          <a:p>
            <a:pPr marL="171450" lvl="0" indent="-171450">
              <a:lnSpc>
                <a:spcPts val="1700"/>
              </a:lnSpc>
              <a:buFont typeface="Arial" panose="020B0604020202020204" pitchFamily="34" charset="0"/>
              <a:buChar char="•"/>
            </a:pPr>
            <a:r>
              <a:rPr lang="en-AU" sz="1200" b="1" dirty="0"/>
              <a:t>Community Engagement Plan</a:t>
            </a:r>
            <a:r>
              <a:rPr lang="en-AU" sz="1200" dirty="0"/>
              <a:t>: mapping out actions and methods to involve and empower the local community in the next stage of the project </a:t>
            </a:r>
            <a:r>
              <a:rPr lang="en-AU" sz="1200" dirty="0" smtClean="0"/>
              <a:t>development</a:t>
            </a:r>
          </a:p>
          <a:p>
            <a:pPr>
              <a:lnSpc>
                <a:spcPts val="1700"/>
              </a:lnSpc>
            </a:pPr>
            <a:r>
              <a:rPr lang="en-AU" sz="1200" dirty="0" smtClean="0"/>
              <a:t>This Pre-feasibility </a:t>
            </a:r>
            <a:r>
              <a:rPr lang="en-AU" sz="1200" dirty="0"/>
              <a:t>Study is a starting point for a local discussion and engagement to explore the opportunities of implementing a community microgrid in </a:t>
            </a:r>
            <a:r>
              <a:rPr lang="en-AU" sz="1200" dirty="0" smtClean="0"/>
              <a:t>Heyfield. </a:t>
            </a:r>
            <a:r>
              <a:rPr lang="en-AU" sz="1200" b="1" dirty="0" smtClean="0">
                <a:solidFill>
                  <a:schemeClr val="bg2"/>
                </a:solidFill>
              </a:rPr>
              <a:t>It presents the first stage of a three year Feasibility project which will start in July 2020.</a:t>
            </a:r>
            <a:endParaRPr lang="en-AU" sz="1200" b="1" dirty="0">
              <a:solidFill>
                <a:schemeClr val="bg2"/>
              </a:solidFill>
            </a:endParaRPr>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 t="7800" r="913" b="41048"/>
          <a:stretch/>
        </p:blipFill>
        <p:spPr>
          <a:xfrm>
            <a:off x="5943157" y="3937657"/>
            <a:ext cx="3753293" cy="2869543"/>
          </a:xfrm>
          <a:prstGeom prst="rect">
            <a:avLst/>
          </a:prstGeom>
        </p:spPr>
      </p:pic>
      <p:sp>
        <p:nvSpPr>
          <p:cNvPr id="2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282514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Community Energy</a:t>
            </a:r>
            <a:endParaRPr lang="en-AU" dirty="0"/>
          </a:p>
        </p:txBody>
      </p:sp>
      <p:sp>
        <p:nvSpPr>
          <p:cNvPr id="3" name="Text Placeholder 2"/>
          <p:cNvSpPr>
            <a:spLocks noGrp="1"/>
          </p:cNvSpPr>
          <p:nvPr>
            <p:ph type="body" idx="1"/>
          </p:nvPr>
        </p:nvSpPr>
        <p:spPr>
          <a:xfrm>
            <a:off x="584200" y="1366203"/>
            <a:ext cx="4643120" cy="1653678"/>
          </a:xfrm>
        </p:spPr>
        <p:txBody>
          <a:bodyPr/>
          <a:lstStyle/>
          <a:p>
            <a:pPr>
              <a:spcAft>
                <a:spcPts val="0"/>
              </a:spcAft>
            </a:pPr>
            <a:r>
              <a:rPr lang="en-AU" dirty="0" smtClean="0"/>
              <a:t>My</a:t>
            </a:r>
          </a:p>
          <a:p>
            <a:pPr>
              <a:spcAft>
                <a:spcPts val="0"/>
              </a:spcAft>
            </a:pPr>
            <a:r>
              <a:rPr lang="en-AU" dirty="0" smtClean="0"/>
              <a:t>Town</a:t>
            </a:r>
          </a:p>
          <a:p>
            <a:pPr>
              <a:spcAft>
                <a:spcPts val="0"/>
              </a:spcAft>
            </a:pPr>
            <a:r>
              <a:rPr lang="en-AU" dirty="0" smtClean="0"/>
              <a:t>Microgrid  </a:t>
            </a:r>
            <a:endParaRPr lang="en-AU" dirty="0"/>
          </a:p>
        </p:txBody>
      </p:sp>
    </p:spTree>
    <p:extLst>
      <p:ext uri="{BB962C8B-B14F-4D97-AF65-F5344CB8AC3E}">
        <p14:creationId xmlns:p14="http://schemas.microsoft.com/office/powerpoint/2010/main" val="322756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2.1 Community </a:t>
            </a:r>
            <a:r>
              <a:rPr lang="en-AU" dirty="0"/>
              <a:t>E</a:t>
            </a:r>
            <a:r>
              <a:rPr lang="en-AU" dirty="0" smtClean="0"/>
              <a:t>nergy</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7</a:t>
            </a:fld>
            <a:endParaRPr lang="en-AU"/>
          </a:p>
        </p:txBody>
      </p:sp>
      <p:sp>
        <p:nvSpPr>
          <p:cNvPr id="6" name="Content Placeholder 5"/>
          <p:cNvSpPr>
            <a:spLocks noGrp="1"/>
          </p:cNvSpPr>
          <p:nvPr>
            <p:ph idx="13"/>
          </p:nvPr>
        </p:nvSpPr>
        <p:spPr>
          <a:xfrm>
            <a:off x="539999" y="1676400"/>
            <a:ext cx="9631113" cy="5276722"/>
          </a:xfrm>
        </p:spPr>
        <p:txBody>
          <a:bodyPr/>
          <a:lstStyle/>
          <a:p>
            <a:pPr>
              <a:lnSpc>
                <a:spcPts val="1700"/>
              </a:lnSpc>
            </a:pPr>
            <a:r>
              <a:rPr lang="en-AU" sz="1200" b="1" dirty="0" smtClean="0"/>
              <a:t>The Heyfield community has demonstrated great enthusiasm and engagement for sustainability initiatives in the past. </a:t>
            </a:r>
            <a:r>
              <a:rPr lang="en-AU" sz="1200" dirty="0" smtClean="0"/>
              <a:t>Exploring a  community energy project is a promising next step to progress locally driven climate action. Heyfield is not alone. There are more than 110 community energy groups in Australia which are changing the way energy has been traditionally sourced, used and distributed.</a:t>
            </a:r>
            <a:r>
              <a:rPr lang="en-AU" sz="1200" baseline="20000" dirty="0" smtClean="0"/>
              <a:t>7</a:t>
            </a:r>
            <a:r>
              <a:rPr lang="en-AU" sz="1200" dirty="0" smtClean="0"/>
              <a:t> </a:t>
            </a:r>
          </a:p>
          <a:p>
            <a:pPr>
              <a:lnSpc>
                <a:spcPts val="1700"/>
              </a:lnSpc>
            </a:pPr>
            <a:r>
              <a:rPr lang="en-AU" sz="1200" dirty="0" smtClean="0"/>
              <a:t>The </a:t>
            </a:r>
            <a:r>
              <a:rPr lang="en-AU" sz="1200" dirty="0"/>
              <a:t>Coalition for Community Energy defines </a:t>
            </a:r>
            <a:r>
              <a:rPr lang="en-AU" sz="1200" dirty="0" smtClean="0"/>
              <a:t>community energy </a:t>
            </a:r>
            <a:r>
              <a:rPr lang="en-AU" sz="1200" dirty="0"/>
              <a:t>as</a:t>
            </a:r>
            <a:r>
              <a:rPr lang="en-AU" sz="1200" dirty="0" smtClean="0"/>
              <a:t>: </a:t>
            </a:r>
            <a:r>
              <a:rPr lang="en-AU" sz="1200" i="1" dirty="0" smtClean="0"/>
              <a:t>“</a:t>
            </a:r>
            <a:r>
              <a:rPr lang="en-AU" sz="1200" i="1" dirty="0"/>
              <a:t>The wide range of ways that communities can </a:t>
            </a:r>
            <a:r>
              <a:rPr lang="en-AU" sz="1200" i="1" dirty="0" smtClean="0"/>
              <a:t>develop, deliver </a:t>
            </a:r>
            <a:r>
              <a:rPr lang="en-AU" sz="1200" i="1" dirty="0"/>
              <a:t>and benefit from sustainable energy.” </a:t>
            </a:r>
            <a:r>
              <a:rPr lang="en-AU" sz="1200" baseline="20000" dirty="0" smtClean="0"/>
              <a:t>8</a:t>
            </a:r>
            <a:r>
              <a:rPr lang="en-AU" sz="1200" i="1" dirty="0" smtClean="0"/>
              <a:t> </a:t>
            </a:r>
            <a:r>
              <a:rPr lang="en-AU" sz="1200" dirty="0" smtClean="0"/>
              <a:t>Recent examples of community </a:t>
            </a:r>
            <a:r>
              <a:rPr lang="en-AU" sz="1200" dirty="0"/>
              <a:t>energy projects </a:t>
            </a:r>
            <a:r>
              <a:rPr lang="en-AU" sz="1200" dirty="0" smtClean="0"/>
              <a:t>have included:</a:t>
            </a:r>
            <a:endParaRPr lang="en-AU" sz="1200" dirty="0"/>
          </a:p>
          <a:p>
            <a:pPr marL="285750" indent="-285750">
              <a:lnSpc>
                <a:spcPts val="1700"/>
              </a:lnSpc>
              <a:spcAft>
                <a:spcPts val="300"/>
              </a:spcAft>
              <a:buFont typeface="Arial" panose="020B0604020202020204" pitchFamily="34" charset="0"/>
              <a:buChar char="•"/>
            </a:pPr>
            <a:r>
              <a:rPr lang="en-AU" sz="1200" dirty="0" smtClean="0"/>
              <a:t>Communities </a:t>
            </a:r>
            <a:r>
              <a:rPr lang="en-AU" sz="1200" dirty="0"/>
              <a:t>fundraising to put solar on a </a:t>
            </a:r>
            <a:r>
              <a:rPr lang="en-AU" sz="1200" dirty="0" smtClean="0"/>
              <a:t>community building</a:t>
            </a:r>
            <a:r>
              <a:rPr lang="en-AU" sz="1200" dirty="0"/>
              <a:t>, for example Adelaide-based </a:t>
            </a:r>
            <a:r>
              <a:rPr lang="en-AU" sz="1200" dirty="0" smtClean="0"/>
              <a:t>CORENA;</a:t>
            </a:r>
            <a:endParaRPr lang="en-AU" sz="1200" dirty="0"/>
          </a:p>
          <a:p>
            <a:pPr marL="285750" indent="-285750">
              <a:lnSpc>
                <a:spcPts val="1700"/>
              </a:lnSpc>
              <a:spcAft>
                <a:spcPts val="300"/>
              </a:spcAft>
              <a:buFont typeface="Arial" panose="020B0604020202020204" pitchFamily="34" charset="0"/>
              <a:buChar char="•"/>
            </a:pPr>
            <a:r>
              <a:rPr lang="en-AU" sz="1200" dirty="0" smtClean="0"/>
              <a:t>People </a:t>
            </a:r>
            <a:r>
              <a:rPr lang="en-AU" sz="1200" dirty="0"/>
              <a:t>investing their hard-earned cash in a solar </a:t>
            </a:r>
            <a:r>
              <a:rPr lang="en-AU" sz="1200" dirty="0" smtClean="0"/>
              <a:t>array on </a:t>
            </a:r>
            <a:r>
              <a:rPr lang="en-AU" sz="1200" dirty="0"/>
              <a:t>the local brewery or dairy, as was the case </a:t>
            </a:r>
            <a:r>
              <a:rPr lang="en-AU" sz="1200" dirty="0" smtClean="0"/>
              <a:t>with Pingala </a:t>
            </a:r>
            <a:r>
              <a:rPr lang="en-AU" sz="1200" dirty="0"/>
              <a:t>in inner-Sydney and Repower Shoalhaven </a:t>
            </a:r>
            <a:r>
              <a:rPr lang="en-AU" sz="1200" dirty="0" smtClean="0"/>
              <a:t>on the </a:t>
            </a:r>
            <a:r>
              <a:rPr lang="en-AU" sz="1200" dirty="0"/>
              <a:t>south coast of </a:t>
            </a:r>
            <a:r>
              <a:rPr lang="en-AU" sz="1200" dirty="0" smtClean="0"/>
              <a:t>NSW; </a:t>
            </a:r>
          </a:p>
          <a:p>
            <a:pPr marL="285750" indent="-285750">
              <a:lnSpc>
                <a:spcPts val="1700"/>
              </a:lnSpc>
              <a:spcAft>
                <a:spcPts val="300"/>
              </a:spcAft>
              <a:buFont typeface="Arial" panose="020B0604020202020204" pitchFamily="34" charset="0"/>
              <a:buChar char="•"/>
            </a:pPr>
            <a:r>
              <a:rPr lang="en-AU" sz="1200" dirty="0" smtClean="0"/>
              <a:t>A </a:t>
            </a:r>
            <a:r>
              <a:rPr lang="en-AU" sz="1200" dirty="0"/>
              <a:t>community-owned solar or wind farm at the </a:t>
            </a:r>
            <a:r>
              <a:rPr lang="en-AU" sz="1200" dirty="0" smtClean="0"/>
              <a:t>edge of </a:t>
            </a:r>
            <a:r>
              <a:rPr lang="en-AU" sz="1200" dirty="0"/>
              <a:t>town, such as Hepburn Wind in Vic and soon </a:t>
            </a:r>
            <a:r>
              <a:rPr lang="en-AU" sz="1200" dirty="0" smtClean="0"/>
              <a:t>Solar Share </a:t>
            </a:r>
            <a:r>
              <a:rPr lang="en-AU" sz="1200" dirty="0"/>
              <a:t>in the </a:t>
            </a:r>
            <a:r>
              <a:rPr lang="en-AU" sz="1200" dirty="0" smtClean="0"/>
              <a:t>ACT;</a:t>
            </a:r>
          </a:p>
          <a:p>
            <a:pPr marL="285750" indent="-285750">
              <a:lnSpc>
                <a:spcPts val="1700"/>
              </a:lnSpc>
              <a:spcAft>
                <a:spcPts val="300"/>
              </a:spcAft>
              <a:buFont typeface="Arial" panose="020B0604020202020204" pitchFamily="34" charset="0"/>
              <a:buChar char="•"/>
            </a:pPr>
            <a:r>
              <a:rPr lang="en-AU" sz="1200" dirty="0" smtClean="0"/>
              <a:t>Community </a:t>
            </a:r>
            <a:r>
              <a:rPr lang="en-AU" sz="1200" dirty="0"/>
              <a:t>initiatives that support grid stability and </a:t>
            </a:r>
            <a:r>
              <a:rPr lang="en-AU" sz="1200" dirty="0" smtClean="0"/>
              <a:t>provide </a:t>
            </a:r>
            <a:r>
              <a:rPr lang="en-AU" sz="1200" dirty="0"/>
              <a:t>alternatives to conventional network </a:t>
            </a:r>
            <a:r>
              <a:rPr lang="en-AU" sz="1200" dirty="0" smtClean="0"/>
              <a:t>upgrades, so called microgrids or embedded networks. </a:t>
            </a:r>
          </a:p>
          <a:p>
            <a:pPr>
              <a:lnSpc>
                <a:spcPts val="1700"/>
              </a:lnSpc>
            </a:pPr>
            <a:r>
              <a:rPr lang="en-AU" sz="1200" dirty="0"/>
              <a:t>A key characteristic of community energy projects in Australia is the deviation from the norm of conventional power production, which has been large-scale, </a:t>
            </a:r>
            <a:r>
              <a:rPr lang="en-AU" sz="1200" dirty="0" smtClean="0"/>
              <a:t>carbon intensive, centralised </a:t>
            </a:r>
            <a:r>
              <a:rPr lang="en-AU" sz="1200" dirty="0"/>
              <a:t>and mono- or oligopoly owned either by the state or large corporate </a:t>
            </a:r>
            <a:r>
              <a:rPr lang="en-AU" sz="1200" dirty="0" smtClean="0"/>
              <a:t>bodies. </a:t>
            </a:r>
            <a:r>
              <a:rPr lang="en-AU" sz="1200" dirty="0"/>
              <a:t>A wide range of benefits has been demonstrated to flow from community renewable energy projects, due to their unique ability to involve people in renewable energy generation. The range of benefits is outlined in Figure 1 below.</a:t>
            </a:r>
          </a:p>
          <a:p>
            <a:pPr>
              <a:lnSpc>
                <a:spcPts val="1700"/>
              </a:lnSpc>
            </a:pPr>
            <a:endParaRPr lang="en-AU" sz="1200" dirty="0"/>
          </a:p>
        </p:txBody>
      </p:sp>
      <p:sp>
        <p:nvSpPr>
          <p:cNvPr id="11"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7" name="image3.jpg" descr="C:\Users\129998\Dropbox (Personal)\Articles\Book Chapter-Fran&amp;Jarra Nov 2018\Figure 1_Benefits of CORE.jpg"/>
          <p:cNvPicPr/>
          <p:nvPr/>
        </p:nvPicPr>
        <p:blipFill>
          <a:blip r:embed="rId2"/>
          <a:srcRect/>
          <a:stretch>
            <a:fillRect/>
          </a:stretch>
        </p:blipFill>
        <p:spPr>
          <a:xfrm>
            <a:off x="5669280" y="3433903"/>
            <a:ext cx="4127287" cy="3887604"/>
          </a:xfrm>
          <a:prstGeom prst="rect">
            <a:avLst/>
          </a:prstGeom>
          <a:ln/>
        </p:spPr>
      </p:pic>
      <p:sp>
        <p:nvSpPr>
          <p:cNvPr id="4" name="TextBox 3"/>
          <p:cNvSpPr txBox="1"/>
          <p:nvPr/>
        </p:nvSpPr>
        <p:spPr>
          <a:xfrm>
            <a:off x="5550531" y="3294090"/>
            <a:ext cx="4666301" cy="246221"/>
          </a:xfrm>
          <a:prstGeom prst="rect">
            <a:avLst/>
          </a:prstGeom>
          <a:noFill/>
        </p:spPr>
        <p:txBody>
          <a:bodyPr wrap="square" rtlCol="0">
            <a:spAutoFit/>
          </a:bodyPr>
          <a:lstStyle/>
          <a:p>
            <a:r>
              <a:rPr lang="en-AU" sz="1000" i="1" dirty="0" smtClean="0"/>
              <a:t>Figure 1: Motivations and potential benefits of community energy</a:t>
            </a:r>
            <a:endParaRPr lang="en-AU" sz="1000" i="1" dirty="0"/>
          </a:p>
        </p:txBody>
      </p:sp>
      <p:sp>
        <p:nvSpPr>
          <p:cNvPr id="9" name="TextBox 8"/>
          <p:cNvSpPr txBox="1"/>
          <p:nvPr/>
        </p:nvSpPr>
        <p:spPr>
          <a:xfrm>
            <a:off x="8021260" y="6867847"/>
            <a:ext cx="2431812" cy="246221"/>
          </a:xfrm>
          <a:prstGeom prst="rect">
            <a:avLst/>
          </a:prstGeom>
          <a:noFill/>
        </p:spPr>
        <p:txBody>
          <a:bodyPr wrap="square" rtlCol="0">
            <a:spAutoFit/>
          </a:bodyPr>
          <a:lstStyle/>
          <a:p>
            <a:r>
              <a:rPr lang="en-AU" sz="1000" i="1" dirty="0" smtClean="0"/>
              <a:t>Source: Hicks and Ison, 2010 and 2019</a:t>
            </a:r>
            <a:endParaRPr lang="en-AU" sz="1000" i="1" dirty="0"/>
          </a:p>
        </p:txBody>
      </p:sp>
      <p:sp>
        <p:nvSpPr>
          <p:cNvPr id="10"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39999" y="1230750"/>
            <a:ext cx="9790050" cy="322540"/>
          </a:xfrm>
        </p:spPr>
        <p:txBody>
          <a:bodyPr>
            <a:normAutofit/>
          </a:bodyPr>
          <a:lstStyle/>
          <a:p>
            <a:r>
              <a:rPr lang="en-AU" dirty="0"/>
              <a:t>Heyfield </a:t>
            </a:r>
            <a:r>
              <a:rPr lang="en-AU" dirty="0" smtClean="0"/>
              <a:t>is part of a growing national and international movement of community energy</a:t>
            </a:r>
            <a:endParaRPr lang="en-AU" dirty="0"/>
          </a:p>
        </p:txBody>
      </p:sp>
    </p:spTree>
    <p:extLst>
      <p:ext uri="{BB962C8B-B14F-4D97-AF65-F5344CB8AC3E}">
        <p14:creationId xmlns:p14="http://schemas.microsoft.com/office/powerpoint/2010/main" val="342844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Community Microgrids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8</a:t>
            </a:fld>
            <a:endParaRPr lang="en-AU"/>
          </a:p>
        </p:txBody>
      </p:sp>
      <p:sp>
        <p:nvSpPr>
          <p:cNvPr id="8" name="Content Placeholder 7"/>
          <p:cNvSpPr>
            <a:spLocks noGrp="1"/>
          </p:cNvSpPr>
          <p:nvPr>
            <p:ph idx="13"/>
          </p:nvPr>
        </p:nvSpPr>
        <p:spPr>
          <a:xfrm>
            <a:off x="540000" y="1714912"/>
            <a:ext cx="9763673" cy="8650125"/>
          </a:xfrm>
          <a:prstGeom prst="rect">
            <a:avLst/>
          </a:prstGeom>
        </p:spPr>
        <p:txBody>
          <a:bodyPr wrap="square">
            <a:spAutoFit/>
          </a:bodyPr>
          <a:lstStyle/>
          <a:p>
            <a:pPr>
              <a:lnSpc>
                <a:spcPts val="1700"/>
              </a:lnSpc>
            </a:pPr>
            <a:r>
              <a:rPr lang="en-AU" sz="1200" b="1" dirty="0" smtClean="0">
                <a:solidFill>
                  <a:schemeClr val="bg2"/>
                </a:solidFill>
              </a:rPr>
              <a:t>Microgrids  </a:t>
            </a:r>
            <a:r>
              <a:rPr lang="en-AU" sz="1200" b="1" dirty="0">
                <a:solidFill>
                  <a:schemeClr val="bg2"/>
                </a:solidFill>
              </a:rPr>
              <a:t>or standalone power system can be defined as a group of homes and businesses who use, generate, and share electricity. It may be able to function both as part of the grid, and autonomously. It will typically comprise solar PV system or small wind farms to generate the majority of the electricity required, a battery system to store the electricity, a backup generator (typically diesel-powered), and power electronics to convert energy and manage the system</a:t>
            </a:r>
            <a:r>
              <a:rPr lang="en-AU" sz="1200" b="1" dirty="0" smtClean="0">
                <a:solidFill>
                  <a:schemeClr val="bg2"/>
                </a:solidFill>
              </a:rPr>
              <a:t>.</a:t>
            </a: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r>
              <a:rPr lang="en-AU" sz="1200" b="1" dirty="0" smtClean="0">
                <a:latin typeface="Arial" panose="020B0604020202020204" pitchFamily="34" charset="0"/>
                <a:ea typeface="Calibri" panose="020F0502020204030204" pitchFamily="34" charset="0"/>
                <a:cs typeface="Times New Roman" panose="02020603050405020304" pitchFamily="18" charset="0"/>
              </a:rPr>
              <a:t>Driven </a:t>
            </a:r>
            <a:r>
              <a:rPr lang="en-AU" sz="1200" b="1" dirty="0">
                <a:latin typeface="Arial" panose="020B0604020202020204" pitchFamily="34" charset="0"/>
                <a:ea typeface="Calibri" panose="020F0502020204030204" pitchFamily="34" charset="0"/>
                <a:cs typeface="Times New Roman" panose="02020603050405020304" pitchFamily="18" charset="0"/>
              </a:rPr>
              <a:t>by local climate targets, communities have started to embrace the concept and adopt the technology aspiring for sustainability, reliability, resilience, and cost predictability</a:t>
            </a:r>
            <a:r>
              <a:rPr lang="en-AU" sz="1200" dirty="0">
                <a:latin typeface="Arial" panose="020B0604020202020204" pitchFamily="34" charset="0"/>
                <a:ea typeface="Calibri" panose="020F0502020204030204" pitchFamily="34" charset="0"/>
                <a:cs typeface="Times New Roman" panose="02020603050405020304" pitchFamily="18" charset="0"/>
              </a:rPr>
              <a:t>. Indeed, microgrids have become the next level of community energy contributing to profound changes in the way entire communities’ source, use and distribute electricity. These changes can be described as part of a “deep transition” where socio-technical systems alter our traditional centralised energy </a:t>
            </a:r>
            <a:r>
              <a:rPr lang="en-AU" sz="1200" dirty="0" smtClean="0">
                <a:latin typeface="Arial" panose="020B0604020202020204" pitchFamily="34" charset="0"/>
                <a:ea typeface="Calibri" panose="020F0502020204030204" pitchFamily="34" charset="0"/>
                <a:cs typeface="Times New Roman" panose="02020603050405020304" pitchFamily="18" charset="0"/>
              </a:rPr>
              <a:t>regime.</a:t>
            </a:r>
            <a:r>
              <a:rPr lang="en-AU" sz="1200" baseline="30000" dirty="0" smtClean="0"/>
              <a:t>10</a:t>
            </a:r>
            <a:r>
              <a:rPr lang="en-AU" sz="1200" dirty="0" smtClean="0">
                <a:latin typeface="Arial" panose="020B0604020202020204" pitchFamily="34" charset="0"/>
                <a:ea typeface="Calibri" panose="020F0502020204030204" pitchFamily="34" charset="0"/>
                <a:cs typeface="Times New Roman" panose="02020603050405020304" pitchFamily="18" charset="0"/>
              </a:rPr>
              <a:t> </a:t>
            </a:r>
            <a:endParaRPr lang="en-AU" sz="1200" dirty="0">
              <a:latin typeface="Arial" panose="020B0604020202020204" pitchFamily="34" charset="0"/>
              <a:ea typeface="Calibri" panose="020F0502020204030204" pitchFamily="34" charset="0"/>
              <a:cs typeface="Times New Roman" panose="02020603050405020304" pitchFamily="18" charset="0"/>
            </a:endParaRPr>
          </a:p>
          <a:p>
            <a:r>
              <a:rPr lang="en-AU" sz="1200" dirty="0">
                <a:latin typeface="Arial" panose="020B0604020202020204" pitchFamily="34" charset="0"/>
                <a:ea typeface="Calibri" panose="020F0502020204030204" pitchFamily="34" charset="0"/>
                <a:cs typeface="Times New Roman" panose="02020603050405020304" pitchFamily="18" charset="0"/>
              </a:rPr>
              <a:t>These systems can combine all the above mentioned benefits of community energy projects (Figure </a:t>
            </a:r>
            <a:r>
              <a:rPr lang="en-AU" sz="1200" dirty="0" smtClean="0">
                <a:latin typeface="Arial" panose="020B0604020202020204" pitchFamily="34" charset="0"/>
                <a:ea typeface="Calibri" panose="020F0502020204030204" pitchFamily="34" charset="0"/>
                <a:cs typeface="Times New Roman" panose="02020603050405020304" pitchFamily="18" charset="0"/>
              </a:rPr>
              <a:t>1 on the previous page) </a:t>
            </a:r>
            <a:r>
              <a:rPr lang="en-AU" sz="1200" dirty="0">
                <a:latin typeface="Arial" panose="020B0604020202020204" pitchFamily="34" charset="0"/>
                <a:ea typeface="Calibri" panose="020F0502020204030204" pitchFamily="34" charset="0"/>
                <a:cs typeface="Times New Roman" panose="02020603050405020304" pitchFamily="18" charset="0"/>
              </a:rPr>
              <a:t>while offering solutions at a community scale. </a:t>
            </a:r>
            <a:r>
              <a:rPr lang="en-AU" sz="1200" dirty="0" smtClean="0">
                <a:latin typeface="Arial" panose="020B0604020202020204" pitchFamily="34" charset="0"/>
                <a:ea typeface="Calibri" panose="020F0502020204030204" pitchFamily="34" charset="0"/>
                <a:cs typeface="Times New Roman" panose="02020603050405020304" pitchFamily="18" charset="0"/>
              </a:rPr>
              <a:t>Added value comes from the improvement in sustainability </a:t>
            </a:r>
            <a:r>
              <a:rPr lang="en-AU" sz="1200" dirty="0">
                <a:latin typeface="Arial" panose="020B0604020202020204" pitchFamily="34" charset="0"/>
                <a:ea typeface="Calibri" panose="020F0502020204030204" pitchFamily="34" charset="0"/>
                <a:cs typeface="Times New Roman" panose="02020603050405020304" pitchFamily="18" charset="0"/>
              </a:rPr>
              <a:t>through the additional renewable energy deployment, reduced use of the main grid and efficiency </a:t>
            </a:r>
            <a:r>
              <a:rPr lang="en-AU" sz="1200" dirty="0" smtClean="0">
                <a:latin typeface="Arial" panose="020B0604020202020204" pitchFamily="34" charset="0"/>
                <a:ea typeface="Calibri" panose="020F0502020204030204" pitchFamily="34" charset="0"/>
                <a:cs typeface="Times New Roman" panose="02020603050405020304" pitchFamily="18" charset="0"/>
              </a:rPr>
              <a:t>gains.</a:t>
            </a:r>
            <a:r>
              <a:rPr lang="en-AU" sz="1200" baseline="30000" dirty="0" smtClean="0"/>
              <a:t>11</a:t>
            </a:r>
            <a:r>
              <a:rPr lang="en-AU" sz="1200" dirty="0" smtClean="0">
                <a:latin typeface="Arial" panose="020B0604020202020204" pitchFamily="34" charset="0"/>
                <a:ea typeface="Calibri" panose="020F0502020204030204" pitchFamily="34" charset="0"/>
                <a:cs typeface="Times New Roman" panose="02020603050405020304" pitchFamily="18" charset="0"/>
              </a:rPr>
              <a:t> </a:t>
            </a:r>
            <a:r>
              <a:rPr lang="en-AU" sz="1200" dirty="0">
                <a:latin typeface="Arial" panose="020B0604020202020204" pitchFamily="34" charset="0"/>
                <a:ea typeface="Calibri" panose="020F0502020204030204" pitchFamily="34" charset="0"/>
                <a:cs typeface="Times New Roman" panose="02020603050405020304" pitchFamily="18" charset="0"/>
              </a:rPr>
              <a:t>The recent ARENA funded s</a:t>
            </a:r>
            <a:r>
              <a:rPr lang="en-AU" sz="1200" dirty="0">
                <a:latin typeface="Arial" panose="020B0604020202020204" pitchFamily="34" charset="0"/>
                <a:ea typeface="Calibri" panose="020F0502020204030204" pitchFamily="34" charset="0"/>
                <a:cs typeface="Arial" panose="020B0604020202020204" pitchFamily="34" charset="0"/>
              </a:rPr>
              <a:t>tudy ‘Latrobe Valley Microgrid Feasibility Assessment’ confirmed that consumers and especially prosumers can benefit from participating in a local microgrid, by unlocking addit</a:t>
            </a:r>
            <a:r>
              <a:rPr lang="en-AU" sz="1200" dirty="0">
                <a:latin typeface="Arial" panose="020B0604020202020204" pitchFamily="34" charset="0"/>
                <a:ea typeface="Calibri" panose="020F0502020204030204" pitchFamily="34" charset="0"/>
                <a:cs typeface="Times New Roman" panose="02020603050405020304" pitchFamily="18" charset="0"/>
              </a:rPr>
              <a:t>ional value for solar PV owners, ultimately reducing overall supply costs to all </a:t>
            </a:r>
            <a:r>
              <a:rPr lang="en-AU" sz="1200" dirty="0" smtClean="0">
                <a:latin typeface="Arial" panose="020B0604020202020204" pitchFamily="34" charset="0"/>
                <a:ea typeface="Calibri" panose="020F0502020204030204" pitchFamily="34" charset="0"/>
                <a:cs typeface="Times New Roman" panose="02020603050405020304" pitchFamily="18" charset="0"/>
              </a:rPr>
              <a:t>consumers.</a:t>
            </a:r>
            <a:r>
              <a:rPr lang="en-AU" sz="1200" baseline="30000" dirty="0" smtClean="0"/>
              <a:t>12</a:t>
            </a:r>
            <a:r>
              <a:rPr lang="en-AU" sz="1200" dirty="0" smtClean="0">
                <a:latin typeface="Arial" panose="020B0604020202020204" pitchFamily="34" charset="0"/>
                <a:ea typeface="Calibri" panose="020F0502020204030204" pitchFamily="34" charset="0"/>
                <a:cs typeface="Times New Roman" panose="02020603050405020304" pitchFamily="18" charset="0"/>
              </a:rPr>
              <a:t> </a:t>
            </a:r>
            <a:endParaRPr lang="en-AU" sz="1200" dirty="0">
              <a:latin typeface="Arial" panose="020B0604020202020204" pitchFamily="34" charset="0"/>
              <a:ea typeface="Calibri" panose="020F0502020204030204" pitchFamily="34" charset="0"/>
              <a:cs typeface="Times New Roman" panose="02020603050405020304" pitchFamily="18" charset="0"/>
            </a:endParaRPr>
          </a:p>
          <a:p>
            <a:r>
              <a:rPr lang="en-AU" sz="1200" dirty="0" smtClean="0">
                <a:latin typeface="Arial" panose="020B0604020202020204" pitchFamily="34" charset="0"/>
                <a:ea typeface="Calibri" panose="020F0502020204030204" pitchFamily="34" charset="0"/>
                <a:cs typeface="Times New Roman" panose="02020603050405020304" pitchFamily="18" charset="0"/>
              </a:rPr>
              <a:t>The </a:t>
            </a:r>
            <a:r>
              <a:rPr lang="en-AU" sz="1200" dirty="0">
                <a:latin typeface="Arial" panose="020B0604020202020204" pitchFamily="34" charset="0"/>
                <a:ea typeface="Calibri" panose="020F0502020204030204" pitchFamily="34" charset="0"/>
                <a:cs typeface="Times New Roman" panose="02020603050405020304" pitchFamily="18" charset="0"/>
              </a:rPr>
              <a:t>importance of </a:t>
            </a:r>
            <a:r>
              <a:rPr lang="en-AU" sz="1200" dirty="0" smtClean="0">
                <a:latin typeface="Arial" panose="020B0604020202020204" pitchFamily="34" charset="0"/>
                <a:ea typeface="Calibri" panose="020F0502020204030204" pitchFamily="34" charset="0"/>
                <a:cs typeface="Times New Roman" panose="02020603050405020304" pitchFamily="18" charset="0"/>
              </a:rPr>
              <a:t>a reliable and resilient energy </a:t>
            </a:r>
            <a:r>
              <a:rPr lang="en-AU" sz="1200" dirty="0">
                <a:latin typeface="Arial" panose="020B0604020202020204" pitchFamily="34" charset="0"/>
                <a:ea typeface="Calibri" panose="020F0502020204030204" pitchFamily="34" charset="0"/>
                <a:cs typeface="Times New Roman" panose="02020603050405020304" pitchFamily="18" charset="0"/>
              </a:rPr>
              <a:t>supply have been demonstrated </a:t>
            </a:r>
            <a:r>
              <a:rPr lang="en-AU" sz="1200" dirty="0" smtClean="0">
                <a:latin typeface="Arial" panose="020B0604020202020204" pitchFamily="34" charset="0"/>
                <a:ea typeface="Calibri" panose="020F0502020204030204" pitchFamily="34" charset="0"/>
                <a:cs typeface="Times New Roman" panose="02020603050405020304" pitchFamily="18" charset="0"/>
              </a:rPr>
              <a:t>across many </a:t>
            </a:r>
            <a:r>
              <a:rPr lang="en-AU" sz="1200" dirty="0">
                <a:latin typeface="Arial" panose="020B0604020202020204" pitchFamily="34" charset="0"/>
                <a:ea typeface="Calibri" panose="020F0502020204030204" pitchFamily="34" charset="0"/>
                <a:cs typeface="Times New Roman" panose="02020603050405020304" pitchFamily="18" charset="0"/>
              </a:rPr>
              <a:t>different parts of the </a:t>
            </a:r>
            <a:r>
              <a:rPr lang="en-AU" sz="1200" dirty="0" smtClean="0">
                <a:latin typeface="Arial" panose="020B0604020202020204" pitchFamily="34" charset="0"/>
                <a:ea typeface="Calibri" panose="020F0502020204030204" pitchFamily="34" charset="0"/>
                <a:cs typeface="Times New Roman" panose="02020603050405020304" pitchFamily="18" charset="0"/>
              </a:rPr>
              <a:t>country</a:t>
            </a:r>
            <a:r>
              <a:rPr lang="en-AU" sz="1200" dirty="0">
                <a:latin typeface="Arial" panose="020B0604020202020204" pitchFamily="34" charset="0"/>
                <a:ea typeface="Calibri" panose="020F0502020204030204" pitchFamily="34" charset="0"/>
                <a:cs typeface="Times New Roman" panose="02020603050405020304" pitchFamily="18" charset="0"/>
              </a:rPr>
              <a:t> </a:t>
            </a:r>
            <a:r>
              <a:rPr lang="en-AU" sz="1200" dirty="0" smtClean="0">
                <a:latin typeface="Arial" panose="020B0604020202020204" pitchFamily="34" charset="0"/>
                <a:ea typeface="Calibri" panose="020F0502020204030204" pitchFamily="34" charset="0"/>
                <a:cs typeface="Times New Roman" panose="02020603050405020304" pitchFamily="18" charset="0"/>
              </a:rPr>
              <a:t>when extreme weather or natural disasters have occurred. </a:t>
            </a:r>
            <a:endParaRPr lang="en-AU" sz="1200" b="1" dirty="0" smtClean="0">
              <a:solidFill>
                <a:schemeClr val="bg2"/>
              </a:solidFill>
            </a:endParaRPr>
          </a:p>
          <a:p>
            <a:pPr>
              <a:lnSpc>
                <a:spcPts val="1700"/>
              </a:lnSpc>
            </a:pPr>
            <a:endParaRPr lang="en-AU" sz="1200" b="1" dirty="0" smtClean="0">
              <a:solidFill>
                <a:schemeClr val="bg2"/>
              </a:solidFill>
            </a:endParaRPr>
          </a:p>
        </p:txBody>
      </p:sp>
      <p:grpSp>
        <p:nvGrpSpPr>
          <p:cNvPr id="9" name="Group 8"/>
          <p:cNvGrpSpPr/>
          <p:nvPr/>
        </p:nvGrpSpPr>
        <p:grpSpPr>
          <a:xfrm>
            <a:off x="-630307" y="3655339"/>
            <a:ext cx="5080387" cy="3306858"/>
            <a:chOff x="1691096" y="1082443"/>
            <a:chExt cx="8225675" cy="5302803"/>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4580" y="1082443"/>
              <a:ext cx="3377477" cy="1012024"/>
            </a:xfrm>
            <a:prstGeom prst="rect">
              <a:avLst/>
            </a:prstGeom>
          </p:spPr>
        </p:pic>
        <p:sp>
          <p:nvSpPr>
            <p:cNvPr id="11" name="TextBox 10"/>
            <p:cNvSpPr txBox="1"/>
            <p:nvPr/>
          </p:nvSpPr>
          <p:spPr>
            <a:xfrm>
              <a:off x="1691096" y="2925251"/>
              <a:ext cx="3262788" cy="323165"/>
            </a:xfrm>
            <a:prstGeom prst="rect">
              <a:avLst/>
            </a:prstGeom>
            <a:noFill/>
          </p:spPr>
          <p:txBody>
            <a:bodyPr wrap="square" rtlCol="0">
              <a:spAutoFit/>
            </a:bodyPr>
            <a:lstStyle/>
            <a:p>
              <a:endParaRPr lang="en-GB" sz="1500" dirty="0">
                <a:solidFill>
                  <a:schemeClr val="accent1"/>
                </a:solidFill>
              </a:endParaRPr>
            </a:p>
          </p:txBody>
        </p:sp>
        <p:sp>
          <p:nvSpPr>
            <p:cNvPr id="12" name="Oval 11"/>
            <p:cNvSpPr/>
            <p:nvPr/>
          </p:nvSpPr>
          <p:spPr>
            <a:xfrm>
              <a:off x="6194953" y="2799891"/>
              <a:ext cx="1996744" cy="2133601"/>
            </a:xfrm>
            <a:prstGeom prst="ellipse">
              <a:avLst/>
            </a:prstGeom>
            <a:solidFill>
              <a:schemeClr val="bg1"/>
            </a:solid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1"/>
                  </a:solidFill>
                </a:rPr>
                <a:t>Microgrid</a:t>
              </a:r>
              <a:endParaRPr lang="en-GB" sz="2000" b="1" dirty="0">
                <a:solidFill>
                  <a:schemeClr val="accent1"/>
                </a:solidFill>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l="22219" r="25552"/>
            <a:stretch/>
          </p:blipFill>
          <p:spPr>
            <a:xfrm rot="931505">
              <a:off x="8616746" y="4678889"/>
              <a:ext cx="554735" cy="1062115"/>
            </a:xfrm>
            <a:prstGeom prst="rect">
              <a:avLst/>
            </a:prstGeom>
          </p:spPr>
        </p:pic>
        <p:pic>
          <p:nvPicPr>
            <p:cNvPr id="14" name="Picture 2" descr="Image result for wind turbine clipart no backgrou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82598" y="2304807"/>
              <a:ext cx="934790" cy="91235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460920" y="3389161"/>
              <a:ext cx="1288553" cy="1071539"/>
              <a:chOff x="216575" y="3692906"/>
              <a:chExt cx="1288553" cy="1071539"/>
            </a:xfrm>
          </p:grpSpPr>
          <p:pic>
            <p:nvPicPr>
              <p:cNvPr id="56" name="Picture 4" descr="Image result for solar pv white background back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596172" y="3846871"/>
                <a:ext cx="908956" cy="91757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Image result for sun cartoon no fa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6575" y="3692906"/>
                <a:ext cx="432162" cy="43216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8" descr="Image result for gas engine"/>
            <p:cNvPicPr>
              <a:picLocks noChangeAspect="1" noChangeArrowheads="1"/>
            </p:cNvPicPr>
            <p:nvPr/>
          </p:nvPicPr>
          <p:blipFill>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717064" y="5327665"/>
              <a:ext cx="971086" cy="93640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7203849" y="2097765"/>
              <a:ext cx="0" cy="18505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6628310" y="2282820"/>
              <a:ext cx="575539" cy="9252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6628310" y="2375350"/>
              <a:ext cx="1030018" cy="9252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628310" y="2488485"/>
              <a:ext cx="1030019" cy="8621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6628311" y="2574698"/>
              <a:ext cx="575538" cy="6255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203849" y="2631165"/>
              <a:ext cx="0" cy="185055"/>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3" name="Picture 12" descr="Image result for factory cartoon"/>
            <p:cNvPicPr>
              <a:picLocks noChangeAspect="1" noChangeArrowheads="1"/>
            </p:cNvPicPr>
            <p:nvPr/>
          </p:nvPicPr>
          <p:blipFill>
            <a:blip r:embed="rId9"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26515" y="2174546"/>
              <a:ext cx="865540" cy="90046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8730828" y="3427359"/>
              <a:ext cx="884972" cy="836492"/>
              <a:chOff x="4486483" y="3469166"/>
              <a:chExt cx="884972" cy="836492"/>
            </a:xfrm>
          </p:grpSpPr>
          <p:pic>
            <p:nvPicPr>
              <p:cNvPr id="54" name="Picture 14" descr="Image result for house cartoon"/>
              <p:cNvPicPr>
                <a:picLocks noChangeAspect="1" noChangeArrowheads="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86483" y="3469166"/>
                <a:ext cx="527955" cy="4997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Image result for house cartoon"/>
              <p:cNvPicPr>
                <a:picLocks noChangeAspect="1" noChangeArrowheads="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78884" y="3934024"/>
                <a:ext cx="392571" cy="371634"/>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16" descr="Image result for hospital cartoo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04027" y="4935527"/>
              <a:ext cx="924405" cy="93455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a:cxnSpLocks/>
            </p:cNvCxnSpPr>
            <p:nvPr/>
          </p:nvCxnSpPr>
          <p:spPr>
            <a:xfrm>
              <a:off x="5964574" y="3023126"/>
              <a:ext cx="719074" cy="46372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flipV="1">
              <a:off x="5706718" y="3917490"/>
              <a:ext cx="811535" cy="744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154854" y="4347549"/>
              <a:ext cx="562210" cy="63143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202607" y="4476740"/>
              <a:ext cx="0" cy="7887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733168" y="3055706"/>
              <a:ext cx="707590" cy="49802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905690" y="3925290"/>
              <a:ext cx="779338" cy="18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7754981" y="4347550"/>
              <a:ext cx="729742" cy="6621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7202607" y="2764961"/>
              <a:ext cx="6467" cy="452201"/>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6241874" y="2947204"/>
              <a:ext cx="1932861" cy="1847527"/>
              <a:chOff x="1997529" y="2989011"/>
              <a:chExt cx="1932861" cy="1847527"/>
            </a:xfrm>
          </p:grpSpPr>
          <p:sp>
            <p:nvSpPr>
              <p:cNvPr id="45" name="Oval 44"/>
              <p:cNvSpPr/>
              <p:nvPr/>
            </p:nvSpPr>
            <p:spPr>
              <a:xfrm>
                <a:off x="2099898" y="3051696"/>
                <a:ext cx="1713742" cy="1680091"/>
              </a:xfrm>
              <a:prstGeom prst="ellipse">
                <a:avLst/>
              </a:prstGeom>
              <a:noFill/>
              <a:ln w="190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Oval 45"/>
              <p:cNvSpPr/>
              <p:nvPr/>
            </p:nvSpPr>
            <p:spPr>
              <a:xfrm>
                <a:off x="2183674" y="3318544"/>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Oval 46"/>
              <p:cNvSpPr/>
              <p:nvPr/>
            </p:nvSpPr>
            <p:spPr>
              <a:xfrm>
                <a:off x="2867254" y="2989011"/>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Oval 47"/>
              <p:cNvSpPr/>
              <p:nvPr/>
            </p:nvSpPr>
            <p:spPr>
              <a:xfrm>
                <a:off x="3553530" y="3357309"/>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Oval 48"/>
              <p:cNvSpPr/>
              <p:nvPr/>
            </p:nvSpPr>
            <p:spPr>
              <a:xfrm>
                <a:off x="3749921" y="3866091"/>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Oval 49"/>
              <p:cNvSpPr/>
              <p:nvPr/>
            </p:nvSpPr>
            <p:spPr>
              <a:xfrm>
                <a:off x="3535304" y="4389356"/>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Oval 50"/>
              <p:cNvSpPr/>
              <p:nvPr/>
            </p:nvSpPr>
            <p:spPr>
              <a:xfrm>
                <a:off x="2874495" y="4634525"/>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Oval 51"/>
              <p:cNvSpPr/>
              <p:nvPr/>
            </p:nvSpPr>
            <p:spPr>
              <a:xfrm>
                <a:off x="2258834" y="4389356"/>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Oval 52"/>
              <p:cNvSpPr/>
              <p:nvPr/>
            </p:nvSpPr>
            <p:spPr>
              <a:xfrm>
                <a:off x="1997529" y="3865732"/>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35" name="Picture 34"/>
            <p:cNvPicPr>
              <a:picLocks noChangeAspect="1"/>
            </p:cNvPicPr>
            <p:nvPr/>
          </p:nvPicPr>
          <p:blipFill rotWithShape="1">
            <a:blip r:embed="rId13" cstate="email">
              <a:extLst>
                <a:ext uri="{28A0092B-C50C-407E-A947-70E740481C1C}">
                  <a14:useLocalDpi xmlns:a14="http://schemas.microsoft.com/office/drawing/2010/main"/>
                </a:ext>
              </a:extLst>
            </a:blip>
            <a:srcRect l="76271" t="22356" r="5854" b="15302"/>
            <a:stretch/>
          </p:blipFill>
          <p:spPr>
            <a:xfrm>
              <a:off x="6191870" y="2078968"/>
              <a:ext cx="459231" cy="514793"/>
            </a:xfrm>
            <a:prstGeom prst="rect">
              <a:avLst/>
            </a:prstGeom>
          </p:spPr>
        </p:pic>
        <p:pic>
          <p:nvPicPr>
            <p:cNvPr id="36" name="Picture 35"/>
            <p:cNvPicPr>
              <a:picLocks noChangeAspect="1"/>
            </p:cNvPicPr>
            <p:nvPr/>
          </p:nvPicPr>
          <p:blipFill rotWithShape="1">
            <a:blip r:embed="rId14" cstate="email">
              <a:extLst>
                <a:ext uri="{28A0092B-C50C-407E-A947-70E740481C1C}">
                  <a14:useLocalDpi xmlns:a14="http://schemas.microsoft.com/office/drawing/2010/main"/>
                </a:ext>
              </a:extLst>
            </a:blip>
            <a:srcRect l="63737" t="16995" r="17720" b="28268"/>
            <a:stretch/>
          </p:blipFill>
          <p:spPr>
            <a:xfrm>
              <a:off x="7933406" y="1853178"/>
              <a:ext cx="450093" cy="427070"/>
            </a:xfrm>
            <a:prstGeom prst="rect">
              <a:avLst/>
            </a:prstGeom>
          </p:spPr>
        </p:pic>
        <p:sp>
          <p:nvSpPr>
            <p:cNvPr id="37" name="Oval 36"/>
            <p:cNvSpPr/>
            <p:nvPr/>
          </p:nvSpPr>
          <p:spPr>
            <a:xfrm>
              <a:off x="4378030" y="3281370"/>
              <a:ext cx="1495948"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p:cNvSpPr/>
            <p:nvPr/>
          </p:nvSpPr>
          <p:spPr>
            <a:xfrm>
              <a:off x="8247425" y="2190041"/>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Oval 38"/>
            <p:cNvSpPr/>
            <p:nvPr/>
          </p:nvSpPr>
          <p:spPr>
            <a:xfrm>
              <a:off x="6437458" y="5189876"/>
              <a:ext cx="1495948"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Oval 39"/>
            <p:cNvSpPr/>
            <p:nvPr/>
          </p:nvSpPr>
          <p:spPr>
            <a:xfrm>
              <a:off x="4642263" y="2029286"/>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Oval 40"/>
            <p:cNvSpPr/>
            <p:nvPr/>
          </p:nvSpPr>
          <p:spPr>
            <a:xfrm>
              <a:off x="5156742" y="4851104"/>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Oval 41"/>
            <p:cNvSpPr/>
            <p:nvPr/>
          </p:nvSpPr>
          <p:spPr>
            <a:xfrm>
              <a:off x="8434895" y="3260406"/>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Oval 42"/>
            <p:cNvSpPr/>
            <p:nvPr/>
          </p:nvSpPr>
          <p:spPr>
            <a:xfrm>
              <a:off x="8213012" y="4600496"/>
              <a:ext cx="1402788" cy="1445977"/>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Oval 43"/>
            <p:cNvSpPr/>
            <p:nvPr/>
          </p:nvSpPr>
          <p:spPr>
            <a:xfrm>
              <a:off x="6421485" y="1973406"/>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59" name="Rectangle 58"/>
          <p:cNvSpPr/>
          <p:nvPr/>
        </p:nvSpPr>
        <p:spPr>
          <a:xfrm>
            <a:off x="471423" y="1192900"/>
            <a:ext cx="9699689" cy="384721"/>
          </a:xfrm>
          <a:prstGeom prst="rect">
            <a:avLst/>
          </a:prstGeom>
        </p:spPr>
        <p:txBody>
          <a:bodyPr wrap="square">
            <a:spAutoFit/>
          </a:bodyPr>
          <a:lstStyle/>
          <a:p>
            <a:r>
              <a:rPr lang="en-AU" sz="1900" dirty="0">
                <a:solidFill>
                  <a:srgbClr val="777777"/>
                </a:solidFill>
              </a:rPr>
              <a:t>In one form or another, microgrids have been in the energy service toolbox for 30 </a:t>
            </a:r>
            <a:r>
              <a:rPr lang="en-AU" sz="1900" dirty="0" smtClean="0">
                <a:solidFill>
                  <a:srgbClr val="777777"/>
                </a:solidFill>
              </a:rPr>
              <a:t>years</a:t>
            </a:r>
            <a:r>
              <a:rPr lang="en-AU" baseline="20000" dirty="0"/>
              <a:t> </a:t>
            </a:r>
            <a:r>
              <a:rPr lang="en-AU" baseline="20000" dirty="0" smtClean="0">
                <a:solidFill>
                  <a:srgbClr val="757575"/>
                </a:solidFill>
              </a:rPr>
              <a:t>9</a:t>
            </a:r>
            <a:endParaRPr lang="en-AU" baseline="30000" dirty="0">
              <a:solidFill>
                <a:srgbClr val="757575"/>
              </a:solidFill>
            </a:endParaRPr>
          </a:p>
        </p:txBody>
      </p:sp>
    </p:spTree>
    <p:extLst>
      <p:ext uri="{BB962C8B-B14F-4D97-AF65-F5344CB8AC3E}">
        <p14:creationId xmlns:p14="http://schemas.microsoft.com/office/powerpoint/2010/main" val="2502567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Benefits of Community Microgrids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9</a:t>
            </a:fld>
            <a:endParaRPr lang="en-AU"/>
          </a:p>
        </p:txBody>
      </p:sp>
      <p:sp>
        <p:nvSpPr>
          <p:cNvPr id="6" name="Content Placeholder 5"/>
          <p:cNvSpPr>
            <a:spLocks noGrp="1"/>
          </p:cNvSpPr>
          <p:nvPr>
            <p:ph idx="13"/>
          </p:nvPr>
        </p:nvSpPr>
        <p:spPr>
          <a:xfrm>
            <a:off x="539999" y="1742439"/>
            <a:ext cx="9631113" cy="5335379"/>
          </a:xfrm>
        </p:spPr>
        <p:txBody>
          <a:bodyPr/>
          <a:lstStyle/>
          <a:p>
            <a:pPr algn="just">
              <a:lnSpc>
                <a:spcPts val="1600"/>
              </a:lnSpc>
            </a:pPr>
            <a:r>
              <a:rPr lang="en-AU" sz="1200" b="1" dirty="0" smtClean="0">
                <a:latin typeface="Arial" panose="020B0604020202020204" pitchFamily="34" charset="0"/>
                <a:ea typeface="Calibri" panose="020F0502020204030204" pitchFamily="34" charset="0"/>
                <a:cs typeface="Times New Roman" panose="02020603050405020304" pitchFamily="18" charset="0"/>
              </a:rPr>
              <a:t>Microgrids can particularly offer </a:t>
            </a:r>
            <a:r>
              <a:rPr lang="en-AU" sz="1200" b="1" dirty="0" smtClean="0">
                <a:latin typeface="ArialMT"/>
                <a:ea typeface="Calibri" panose="020F0502020204030204" pitchFamily="34" charset="0"/>
                <a:cs typeface="ArialMT"/>
              </a:rPr>
              <a:t>solutions for communities which are remote, on the edge of the grid or are surrounded by difficult terrain prone to bushfires and other natural disasters </a:t>
            </a:r>
            <a:r>
              <a:rPr lang="en-AU" sz="1200" dirty="0" smtClean="0">
                <a:latin typeface="ArialMT"/>
                <a:ea typeface="Calibri" panose="020F0502020204030204" pitchFamily="34" charset="0"/>
                <a:cs typeface="ArialMT"/>
              </a:rPr>
              <a:t>(flooding and storms). These </a:t>
            </a:r>
            <a:r>
              <a:rPr lang="en-AU" sz="1200" dirty="0">
                <a:latin typeface="ArialMT"/>
                <a:ea typeface="Calibri" panose="020F0502020204030204" pitchFamily="34" charset="0"/>
                <a:cs typeface="ArialMT"/>
              </a:rPr>
              <a:t>systems can help communities </a:t>
            </a:r>
            <a:r>
              <a:rPr lang="en-AU" sz="1200" dirty="0" smtClean="0">
                <a:latin typeface="ArialMT"/>
                <a:ea typeface="Calibri" panose="020F0502020204030204" pitchFamily="34" charset="0"/>
                <a:cs typeface="ArialMT"/>
              </a:rPr>
              <a:t>become </a:t>
            </a:r>
            <a:r>
              <a:rPr lang="en-AU" sz="1200" dirty="0">
                <a:latin typeface="ArialMT"/>
                <a:ea typeface="Calibri" panose="020F0502020204030204" pitchFamily="34" charset="0"/>
                <a:cs typeface="ArialMT"/>
              </a:rPr>
              <a:t>more resilient in </a:t>
            </a:r>
            <a:r>
              <a:rPr lang="en-AU" sz="1200" dirty="0">
                <a:latin typeface="Arial" panose="020B0604020202020204" pitchFamily="34" charset="0"/>
                <a:ea typeface="Calibri" panose="020F0502020204030204" pitchFamily="34" charset="0"/>
                <a:cs typeface="Times New Roman" panose="02020603050405020304" pitchFamily="18" charset="0"/>
              </a:rPr>
              <a:t>the preparation for, with-standing of, and recovery from major natural disasters and/or lengthy grid outages. </a:t>
            </a: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pPr>
            <a:r>
              <a:rPr lang="en-AU" sz="1200" dirty="0" smtClean="0">
                <a:latin typeface="Arial" panose="020B0604020202020204" pitchFamily="34" charset="0"/>
                <a:ea typeface="Calibri" panose="020F0502020204030204" pitchFamily="34" charset="0"/>
                <a:cs typeface="Times New Roman" panose="02020603050405020304" pitchFamily="18" charset="0"/>
              </a:rPr>
              <a:t>Continuing </a:t>
            </a:r>
            <a:r>
              <a:rPr lang="en-AU" sz="1200" dirty="0">
                <a:latin typeface="Arial" panose="020B0604020202020204" pitchFamily="34" charset="0"/>
                <a:ea typeface="Calibri" panose="020F0502020204030204" pitchFamily="34" charset="0"/>
                <a:cs typeface="Times New Roman" panose="02020603050405020304" pitchFamily="18" charset="0"/>
              </a:rPr>
              <a:t>to serve a community during and after a major bushfire, storm or flooding event provides great value for the community and local </a:t>
            </a:r>
            <a:r>
              <a:rPr lang="en-AU" sz="1200" dirty="0" smtClean="0">
                <a:latin typeface="Arial" panose="020B0604020202020204" pitchFamily="34" charset="0"/>
                <a:ea typeface="Calibri" panose="020F0502020204030204" pitchFamily="34" charset="0"/>
                <a:cs typeface="Times New Roman" panose="02020603050405020304" pitchFamily="18" charset="0"/>
              </a:rPr>
              <a:t>businesses. For example, minimising interruption of </a:t>
            </a:r>
            <a:r>
              <a:rPr lang="en-AU" sz="1200" dirty="0">
                <a:latin typeface="Arial" panose="020B0604020202020204" pitchFamily="34" charset="0"/>
                <a:ea typeface="Calibri" panose="020F0502020204030204" pitchFamily="34" charset="0"/>
                <a:cs typeface="Times New Roman" panose="02020603050405020304" pitchFamily="18" charset="0"/>
              </a:rPr>
              <a:t>essential </a:t>
            </a:r>
            <a:r>
              <a:rPr lang="en-AU" sz="1200" dirty="0" smtClean="0">
                <a:latin typeface="Arial" panose="020B0604020202020204" pitchFamily="34" charset="0"/>
                <a:ea typeface="Calibri" panose="020F0502020204030204" pitchFamily="34" charset="0"/>
                <a:cs typeface="Times New Roman" panose="02020603050405020304" pitchFamily="18" charset="0"/>
              </a:rPr>
              <a:t>services, business operations, and risk </a:t>
            </a:r>
            <a:r>
              <a:rPr lang="en-AU" sz="1200" dirty="0">
                <a:latin typeface="Arial" panose="020B0604020202020204" pitchFamily="34" charset="0"/>
                <a:ea typeface="Calibri" panose="020F0502020204030204" pitchFamily="34" charset="0"/>
                <a:cs typeface="Times New Roman" panose="02020603050405020304" pitchFamily="18" charset="0"/>
              </a:rPr>
              <a:t>of health </a:t>
            </a:r>
            <a:r>
              <a:rPr lang="en-AU" sz="1200" dirty="0" smtClean="0">
                <a:latin typeface="Arial" panose="020B0604020202020204" pitchFamily="34" charset="0"/>
                <a:ea typeface="Calibri" panose="020F0502020204030204" pitchFamily="34" charset="0"/>
                <a:cs typeface="Times New Roman" panose="02020603050405020304" pitchFamily="18" charset="0"/>
              </a:rPr>
              <a:t>hazards.</a:t>
            </a:r>
          </a:p>
          <a:p>
            <a:pPr algn="just">
              <a:lnSpc>
                <a:spcPts val="1600"/>
              </a:lnSpc>
            </a:pPr>
            <a:r>
              <a:rPr lang="en-AU" sz="1200" dirty="0" smtClean="0">
                <a:latin typeface="Arial" panose="020B0604020202020204" pitchFamily="34" charset="0"/>
                <a:ea typeface="Calibri" panose="020F0502020204030204" pitchFamily="34" charset="0"/>
                <a:cs typeface="Times New Roman" panose="02020603050405020304" pitchFamily="18" charset="0"/>
              </a:rPr>
              <a:t>Microgrids may be an important step to ensure the </a:t>
            </a:r>
            <a:r>
              <a:rPr lang="en-AU" sz="1200" dirty="0">
                <a:latin typeface="ArialMT"/>
                <a:ea typeface="Calibri" panose="020F0502020204030204" pitchFamily="34" charset="0"/>
                <a:cs typeface="ArialMT"/>
              </a:rPr>
              <a:t>future resilience of </a:t>
            </a:r>
            <a:r>
              <a:rPr lang="en-AU" sz="1200" dirty="0" smtClean="0">
                <a:latin typeface="ArialMT"/>
                <a:ea typeface="Calibri" panose="020F0502020204030204" pitchFamily="34" charset="0"/>
                <a:cs typeface="ArialMT"/>
              </a:rPr>
              <a:t>energy </a:t>
            </a:r>
            <a:r>
              <a:rPr lang="en-AU" sz="1200" dirty="0">
                <a:latin typeface="ArialMT"/>
                <a:ea typeface="Calibri" panose="020F0502020204030204" pitchFamily="34" charset="0"/>
                <a:cs typeface="ArialMT"/>
              </a:rPr>
              <a:t>supply for many of communities in </a:t>
            </a:r>
            <a:r>
              <a:rPr lang="en-AU" sz="1200" dirty="0" smtClean="0">
                <a:latin typeface="ArialMT"/>
                <a:ea typeface="Calibri" panose="020F0502020204030204" pitchFamily="34" charset="0"/>
                <a:cs typeface="ArialMT"/>
              </a:rPr>
              <a:t>Australia, </a:t>
            </a:r>
            <a:r>
              <a:rPr lang="en-AU" sz="1200" dirty="0">
                <a:latin typeface="ArialMT"/>
                <a:ea typeface="Calibri" panose="020F0502020204030204" pitchFamily="34" charset="0"/>
                <a:cs typeface="ArialMT"/>
              </a:rPr>
              <a:t>while it can be a cheaper solution than maintaining a </a:t>
            </a:r>
            <a:r>
              <a:rPr lang="en-AU" sz="1200" dirty="0" smtClean="0">
                <a:latin typeface="ArialMT"/>
                <a:ea typeface="Calibri" panose="020F0502020204030204" pitchFamily="34" charset="0"/>
                <a:cs typeface="ArialMT"/>
              </a:rPr>
              <a:t>continuous and inflexible </a:t>
            </a:r>
            <a:r>
              <a:rPr lang="en-AU" sz="1200" dirty="0">
                <a:latin typeface="ArialMT"/>
                <a:ea typeface="Calibri" panose="020F0502020204030204" pitchFamily="34" charset="0"/>
                <a:cs typeface="ArialMT"/>
              </a:rPr>
              <a:t>connection to the </a:t>
            </a:r>
            <a:r>
              <a:rPr lang="en-AU" sz="1200" dirty="0" smtClean="0">
                <a:latin typeface="ArialMT"/>
                <a:ea typeface="Calibri" panose="020F0502020204030204" pitchFamily="34" charset="0"/>
                <a:cs typeface="ArialMT"/>
              </a:rPr>
              <a:t>main grid.</a:t>
            </a:r>
            <a:endParaRPr lang="en-AU" b="1" dirty="0" smtClean="0"/>
          </a:p>
          <a:p>
            <a:pPr>
              <a:lnSpc>
                <a:spcPts val="1600"/>
              </a:lnSpc>
            </a:pPr>
            <a:r>
              <a:rPr lang="en-AU" sz="1200" b="1" dirty="0" smtClean="0"/>
              <a:t>Potential </a:t>
            </a:r>
            <a:r>
              <a:rPr lang="en-AU" sz="1200" b="1" dirty="0"/>
              <a:t>benefits</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Cost effective alternative </a:t>
            </a:r>
            <a:r>
              <a:rPr lang="en-AU" sz="1200" dirty="0">
                <a:latin typeface="Arial" panose="020B0604020202020204" pitchFamily="34" charset="0"/>
                <a:cs typeface="Arial" panose="020B0604020202020204" pitchFamily="34" charset="0"/>
              </a:rPr>
              <a:t>to upgrading/replacing grid.</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More resilient </a:t>
            </a:r>
            <a:r>
              <a:rPr lang="en-AU" sz="1200" dirty="0">
                <a:latin typeface="Arial" panose="020B0604020202020204" pitchFamily="34" charset="0"/>
                <a:cs typeface="Arial" panose="020B0604020202020204" pitchFamily="34" charset="0"/>
              </a:rPr>
              <a:t>in wake of extreme events.</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Benefits sharing </a:t>
            </a:r>
            <a:r>
              <a:rPr lang="en-AU" sz="1200" dirty="0">
                <a:latin typeface="Arial" panose="020B0604020202020204" pitchFamily="34" charset="0"/>
                <a:cs typeface="Arial" panose="020B0604020202020204" pitchFamily="34" charset="0"/>
              </a:rPr>
              <a:t>among participants.</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Improve the operation and stability </a:t>
            </a:r>
            <a:r>
              <a:rPr lang="en-AU" sz="1200" dirty="0">
                <a:latin typeface="Arial" panose="020B0604020202020204" pitchFamily="34" charset="0"/>
                <a:cs typeface="Arial" panose="020B0604020202020204" pitchFamily="34" charset="0"/>
              </a:rPr>
              <a:t>of the main grid.</a:t>
            </a:r>
          </a:p>
          <a:p>
            <a:pPr marL="171450" indent="-171450">
              <a:lnSpc>
                <a:spcPts val="1600"/>
              </a:lnSpc>
              <a:buFont typeface="Arial" panose="020B0604020202020204" pitchFamily="34" charset="0"/>
              <a:buChar char="•"/>
            </a:pPr>
            <a:r>
              <a:rPr lang="en-AU" sz="1200" dirty="0">
                <a:latin typeface="Arial" panose="020B0604020202020204" pitchFamily="34" charset="0"/>
                <a:cs typeface="Arial" panose="020B0604020202020204" pitchFamily="34" charset="0"/>
              </a:rPr>
              <a:t>Supply </a:t>
            </a:r>
            <a:r>
              <a:rPr lang="en-AU" sz="1200" b="1" dirty="0">
                <a:latin typeface="Arial" panose="020B0604020202020204" pitchFamily="34" charset="0"/>
                <a:cs typeface="Arial" panose="020B0604020202020204" pitchFamily="34" charset="0"/>
              </a:rPr>
              <a:t>clean, affordable, reliable </a:t>
            </a:r>
            <a:r>
              <a:rPr lang="en-AU" sz="1200" dirty="0">
                <a:latin typeface="Arial" panose="020B0604020202020204" pitchFamily="34" charset="0"/>
                <a:cs typeface="Arial" panose="020B0604020202020204" pitchFamily="34" charset="0"/>
              </a:rPr>
              <a:t>energy.</a:t>
            </a:r>
            <a:r>
              <a:rPr lang="en-AU" sz="1200" b="1" dirty="0"/>
              <a:t> </a:t>
            </a:r>
            <a:endParaRPr lang="en-AU" sz="1200" b="1" dirty="0" smtClean="0"/>
          </a:p>
          <a:p>
            <a:pPr>
              <a:lnSpc>
                <a:spcPts val="1600"/>
              </a:lnSpc>
            </a:pPr>
            <a:endParaRPr lang="en-AU" sz="1200" dirty="0" smtClean="0">
              <a:solidFill>
                <a:schemeClr val="bg2"/>
              </a:solidFill>
            </a:endParaRPr>
          </a:p>
          <a:p>
            <a:pPr>
              <a:lnSpc>
                <a:spcPts val="1600"/>
              </a:lnSpc>
            </a:pPr>
            <a:r>
              <a:rPr lang="en-AU" sz="1200" dirty="0" smtClean="0">
                <a:solidFill>
                  <a:schemeClr val="bg2"/>
                </a:solidFill>
              </a:rPr>
              <a:t>Example</a:t>
            </a:r>
            <a:r>
              <a:rPr lang="en-AU" sz="1200" dirty="0">
                <a:solidFill>
                  <a:schemeClr val="bg2"/>
                </a:solidFill>
              </a:rPr>
              <a:t>: Yackandandah’s community driven microgrid </a:t>
            </a:r>
            <a:endParaRPr lang="en-AU" sz="1200" dirty="0" smtClean="0">
              <a:solidFill>
                <a:schemeClr val="bg2"/>
              </a:solidFill>
            </a:endParaRPr>
          </a:p>
          <a:p>
            <a:pPr algn="just">
              <a:lnSpc>
                <a:spcPts val="1600"/>
              </a:lnSpc>
            </a:pPr>
            <a:r>
              <a:rPr lang="en-AU" sz="1200" dirty="0"/>
              <a:t>The partnership between community energy group Totally Renewable </a:t>
            </a:r>
            <a:r>
              <a:rPr lang="en-AU" sz="1200" dirty="0" smtClean="0"/>
              <a:t>Yackandandah, </a:t>
            </a:r>
            <a:r>
              <a:rPr lang="en-AU" sz="1200" dirty="0"/>
              <a:t>local utility </a:t>
            </a:r>
            <a:r>
              <a:rPr lang="en-AU" sz="1200" dirty="0" err="1"/>
              <a:t>Ausnet</a:t>
            </a:r>
            <a:r>
              <a:rPr lang="en-AU" sz="1200" dirty="0"/>
              <a:t> </a:t>
            </a:r>
            <a:r>
              <a:rPr lang="en-AU" sz="1200" dirty="0" smtClean="0"/>
              <a:t>Service, </a:t>
            </a:r>
            <a:r>
              <a:rPr lang="en-AU" sz="1200" dirty="0"/>
              <a:t>and </a:t>
            </a:r>
            <a:r>
              <a:rPr lang="en-AU" sz="1200" dirty="0" smtClean="0"/>
              <a:t>Mondo </a:t>
            </a:r>
            <a:r>
              <a:rPr lang="en-AU" sz="1200" dirty="0"/>
              <a:t>Power is </a:t>
            </a:r>
            <a:r>
              <a:rPr lang="en-AU" sz="1200" dirty="0" smtClean="0"/>
              <a:t>highly relevant example </a:t>
            </a:r>
            <a:r>
              <a:rPr lang="en-AU" sz="1200" dirty="0"/>
              <a:t>of community action for locally owned and distributed energy. </a:t>
            </a:r>
            <a:endParaRPr lang="en-AU" sz="1200" dirty="0" smtClean="0"/>
          </a:p>
          <a:p>
            <a:pPr algn="just">
              <a:lnSpc>
                <a:spcPts val="1600"/>
              </a:lnSpc>
            </a:pPr>
            <a:r>
              <a:rPr lang="en-AU" sz="1200" dirty="0" smtClean="0"/>
              <a:t>Yackandandah </a:t>
            </a:r>
            <a:r>
              <a:rPr lang="en-AU" sz="1200" dirty="0"/>
              <a:t>located in Indigo Shire is in the process of creating a series of community mini-grids to achieve 100% renewable energy by 2022. The mini grid systems enable groups of houses within the town, to generate, store and ultimately share electricity. </a:t>
            </a:r>
            <a:endParaRPr lang="en-AU" sz="1200" dirty="0" smtClean="0"/>
          </a:p>
          <a:p>
            <a:pPr algn="just">
              <a:lnSpc>
                <a:spcPts val="1600"/>
              </a:lnSpc>
            </a:pPr>
            <a:r>
              <a:rPr lang="en-AU" sz="1200" dirty="0" smtClean="0"/>
              <a:t>Currently</a:t>
            </a:r>
            <a:r>
              <a:rPr lang="en-AU" sz="1200" dirty="0"/>
              <a:t>, Totally Renewable Yackandandah is looking into upgrading these microgrids so they are capable of operating separately from the larger electricity network (islanding) and thus helping to ensure energy security and reliability in town when the larger grid is disrupted or blackout. This will make Yackandandah more energy resilient when centralised power stations trip and as natural hazards such as bush fires and storms become more frequent and severe due to worsening climate </a:t>
            </a:r>
            <a:r>
              <a:rPr lang="en-AU" sz="1200" dirty="0" smtClean="0"/>
              <a:t>change.</a:t>
            </a:r>
            <a:r>
              <a:rPr lang="en-AU" sz="1200" baseline="30000" dirty="0" smtClean="0"/>
              <a:t>11</a:t>
            </a:r>
            <a:r>
              <a:rPr lang="en-AU" sz="1200" dirty="0" smtClean="0"/>
              <a:t> </a:t>
            </a:r>
            <a:endParaRPr lang="en-AU" sz="1200" i="1" dirty="0">
              <a:solidFill>
                <a:schemeClr val="bg2"/>
              </a:solidFill>
            </a:endParaRPr>
          </a:p>
          <a:p>
            <a:pPr>
              <a:lnSpc>
                <a:spcPts val="1600"/>
              </a:lnSpc>
            </a:pPr>
            <a:endParaRPr lang="en-AU" sz="1200" b="1" dirty="0"/>
          </a:p>
          <a:p>
            <a:pPr>
              <a:lnSpc>
                <a:spcPts val="1600"/>
              </a:lnSpc>
            </a:pPr>
            <a:endParaRPr lang="en-AU" dirty="0"/>
          </a:p>
          <a:p>
            <a:pPr>
              <a:lnSpc>
                <a:spcPts val="1600"/>
              </a:lnSpc>
            </a:pPr>
            <a:endParaRPr lang="en-AU"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328" y="5597965"/>
            <a:ext cx="2218672" cy="147985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3302" y="5597965"/>
            <a:ext cx="2250026" cy="1479854"/>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44189"/>
          <a:stretch/>
        </p:blipFill>
        <p:spPr>
          <a:xfrm>
            <a:off x="7486060" y="5449578"/>
            <a:ext cx="725830" cy="732251"/>
          </a:xfrm>
          <a:prstGeom prst="rect">
            <a:avLst/>
          </a:prstGeom>
        </p:spPr>
      </p:pic>
      <p:sp>
        <p:nvSpPr>
          <p:cNvPr id="1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13" name="Rectangle 12"/>
          <p:cNvSpPr/>
          <p:nvPr/>
        </p:nvSpPr>
        <p:spPr>
          <a:xfrm>
            <a:off x="452311" y="1204947"/>
            <a:ext cx="9699689" cy="384721"/>
          </a:xfrm>
          <a:prstGeom prst="rect">
            <a:avLst/>
          </a:prstGeom>
        </p:spPr>
        <p:txBody>
          <a:bodyPr wrap="square">
            <a:spAutoFit/>
          </a:bodyPr>
          <a:lstStyle/>
          <a:p>
            <a:r>
              <a:rPr lang="en-AU" sz="1900" dirty="0" smtClean="0">
                <a:solidFill>
                  <a:srgbClr val="777777"/>
                </a:solidFill>
              </a:rPr>
              <a:t>Other communities in Australia demonstrate the great benefits of community microgrids</a:t>
            </a:r>
            <a:endParaRPr lang="en-AU" dirty="0"/>
          </a:p>
        </p:txBody>
      </p:sp>
    </p:spTree>
    <p:extLst>
      <p:ext uri="{BB962C8B-B14F-4D97-AF65-F5344CB8AC3E}">
        <p14:creationId xmlns:p14="http://schemas.microsoft.com/office/powerpoint/2010/main" val="1393570714"/>
      </p:ext>
    </p:extLst>
  </p:cSld>
  <p:clrMapOvr>
    <a:masterClrMapping/>
  </p:clrMapOvr>
</p:sld>
</file>

<file path=ppt/theme/theme1.xml><?xml version="1.0" encoding="utf-8"?>
<a:theme xmlns:a="http://schemas.openxmlformats.org/drawingml/2006/main" name="Office Theme">
  <a:themeElements>
    <a:clrScheme name="UTS">
      <a:dk1>
        <a:srgbClr val="414042"/>
      </a:dk1>
      <a:lt1>
        <a:sysClr val="window" lastClr="FFFFFF"/>
      </a:lt1>
      <a:dk2>
        <a:srgbClr val="858585"/>
      </a:dk2>
      <a:lt2>
        <a:srgbClr val="0F4BEB"/>
      </a:lt2>
      <a:accent1>
        <a:srgbClr val="0F4BEB"/>
      </a:accent1>
      <a:accent2>
        <a:srgbClr val="09D36A"/>
      </a:accent2>
      <a:accent3>
        <a:srgbClr val="FF4F37"/>
      </a:accent3>
      <a:accent4>
        <a:srgbClr val="B2B2B2"/>
      </a:accent4>
      <a:accent5>
        <a:srgbClr val="EBEBEB"/>
      </a:accent5>
      <a:accent6>
        <a:srgbClr val="CEDAFB"/>
      </a:accent6>
      <a:hlink>
        <a:srgbClr val="414042"/>
      </a:hlink>
      <a:folHlink>
        <a:srgbClr val="414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9C3C719314FE4F8D3D32474FCC70CC" ma:contentTypeVersion="13" ma:contentTypeDescription="Create a new document." ma:contentTypeScope="" ma:versionID="e37acb78bf13e655e6be989d791c4e64">
  <xsd:schema xmlns:xsd="http://www.w3.org/2001/XMLSchema" xmlns:xs="http://www.w3.org/2001/XMLSchema" xmlns:p="http://schemas.microsoft.com/office/2006/metadata/properties" xmlns:ns3="d6b87cbc-8d18-45d7-a097-7d4ebe30282e" xmlns:ns4="03d01cff-33f3-4563-8bc9-6289ae6de4ee" targetNamespace="http://schemas.microsoft.com/office/2006/metadata/properties" ma:root="true" ma:fieldsID="50411324284369caaf761e21468685db" ns3:_="" ns4:_="">
    <xsd:import namespace="d6b87cbc-8d18-45d7-a097-7d4ebe30282e"/>
    <xsd:import namespace="03d01cff-33f3-4563-8bc9-6289ae6de4e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87cbc-8d18-45d7-a097-7d4ebe3028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d01cff-33f3-4563-8bc9-6289ae6de4e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B53072-76C2-4F9C-8C06-ABF41B712F44}">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03d01cff-33f3-4563-8bc9-6289ae6de4ee"/>
    <ds:schemaRef ds:uri="d6b87cbc-8d18-45d7-a097-7d4ebe30282e"/>
    <ds:schemaRef ds:uri="http://www.w3.org/XML/1998/namespace"/>
  </ds:schemaRefs>
</ds:datastoreItem>
</file>

<file path=customXml/itemProps2.xml><?xml version="1.0" encoding="utf-8"?>
<ds:datastoreItem xmlns:ds="http://schemas.openxmlformats.org/officeDocument/2006/customXml" ds:itemID="{B0946CBF-613A-47FC-9B5D-00C727C7C1E9}">
  <ds:schemaRefs>
    <ds:schemaRef ds:uri="http://schemas.microsoft.com/sharepoint/v3/contenttype/forms"/>
  </ds:schemaRefs>
</ds:datastoreItem>
</file>

<file path=customXml/itemProps3.xml><?xml version="1.0" encoding="utf-8"?>
<ds:datastoreItem xmlns:ds="http://schemas.openxmlformats.org/officeDocument/2006/customXml" ds:itemID="{C716C36B-011A-414B-A8A7-15AC568955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b87cbc-8d18-45d7-a097-7d4ebe30282e"/>
    <ds:schemaRef ds:uri="03d01cff-33f3-4563-8bc9-6289ae6de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29211</TotalTime>
  <Words>11348</Words>
  <Application>Microsoft Office PowerPoint</Application>
  <PresentationFormat>Custom</PresentationFormat>
  <Paragraphs>946</Paragraphs>
  <Slides>42</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arial</vt:lpstr>
      <vt:lpstr>Arial Narrow</vt:lpstr>
      <vt:lpstr>ArialMT</vt:lpstr>
      <vt:lpstr>Calibri</vt:lpstr>
      <vt:lpstr>Courier New</vt:lpstr>
      <vt:lpstr>HelveticaNeueLT Std</vt:lpstr>
      <vt:lpstr>MS Mincho</vt:lpstr>
      <vt:lpstr>Segoe UI Light</vt:lpstr>
      <vt:lpstr>Times New Roman</vt:lpstr>
      <vt:lpstr>Office Theme</vt:lpstr>
      <vt:lpstr> MyTown Microgrid Heyfield </vt:lpstr>
      <vt:lpstr>PowerPoint Presentation</vt:lpstr>
      <vt:lpstr>List of Content</vt:lpstr>
      <vt:lpstr>1. Introduction</vt:lpstr>
      <vt:lpstr>PowerPoint Presentation</vt:lpstr>
      <vt:lpstr>Community Energy</vt:lpstr>
      <vt:lpstr>2.1 Community Energy</vt:lpstr>
      <vt:lpstr>Community Microgrids</vt:lpstr>
      <vt:lpstr>Benefits of Community Microgrids</vt:lpstr>
      <vt:lpstr>2.2 Regional Context</vt:lpstr>
      <vt:lpstr>Socio-Demographics</vt:lpstr>
      <vt:lpstr>2.3 Status of Renewable Energy</vt:lpstr>
      <vt:lpstr>Heyfield Community Resource Centre Sustainability Initiatives</vt:lpstr>
      <vt:lpstr>Renewable Energy Generation </vt:lpstr>
      <vt:lpstr>Renewable Energy Generation and Network Infrastructure </vt:lpstr>
      <vt:lpstr>Vision for a Renewable Energy Future</vt:lpstr>
      <vt:lpstr>3. Heyfield’s Vision for a Renewable Energy Future</vt:lpstr>
      <vt:lpstr>PowerPoint Presentation</vt:lpstr>
      <vt:lpstr>PowerPoint Presentation</vt:lpstr>
      <vt:lpstr>Preliminary Community Engagement Plan</vt:lpstr>
      <vt:lpstr>4. Community Engagement Plan </vt:lpstr>
      <vt:lpstr>Spectrum of Participation  </vt:lpstr>
      <vt:lpstr>MyTown Microgrid Feasibility Study</vt:lpstr>
      <vt:lpstr>MyTown Microgrid Feasibility Project </vt:lpstr>
      <vt:lpstr>High level of volunteerism, being familiar with the sustainability work of the HCRC and because the participants consistently reported that Heyfield had a strong community spirit</vt:lpstr>
      <vt:lpstr>4.1 Stakeholder Mapping</vt:lpstr>
      <vt:lpstr>Heyfield Microgrid Network Map</vt:lpstr>
      <vt:lpstr>Key Stakeholder Groups and Attitudes </vt:lpstr>
      <vt:lpstr>Engagement audiences and actions</vt:lpstr>
      <vt:lpstr>4.2 Engagement Activities</vt:lpstr>
      <vt:lpstr>Engagement Activities (continued)</vt:lpstr>
      <vt:lpstr>4.3 Communication Strategy</vt:lpstr>
      <vt:lpstr>Communication Strategies (continued)</vt:lpstr>
      <vt:lpstr>Opportunities</vt:lpstr>
      <vt:lpstr>Challenges</vt:lpstr>
      <vt:lpstr>7. Summary and next steps</vt:lpstr>
      <vt:lpstr>Endnotes - References</vt:lpstr>
      <vt:lpstr>Endnotes – References (continued)</vt:lpstr>
      <vt:lpstr>Appendix – Community Survey</vt:lpstr>
      <vt:lpstr>Appendix – Community Survey</vt:lpstr>
      <vt:lpstr>Appendix – Community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dc:creator>
  <cp:lastModifiedBy>Franziska Mey</cp:lastModifiedBy>
  <cp:revision>543</cp:revision>
  <dcterms:created xsi:type="dcterms:W3CDTF">2019-11-13T00:30:39Z</dcterms:created>
  <dcterms:modified xsi:type="dcterms:W3CDTF">2022-01-28T08:32:15Z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0x010100209C3C719314FE4F8D3D32474FCC70CC</vt:lpwstr>
  </property>
  <property fmtid="{D5CDD505-2E9C-101B-9397-08002B2CF9AE}" pid="3" name="MSIP_Label_51a6c3db-1667-4f49-995a-8b9973972958_Enabled">
    <vt:lpwstr>true</vt:lpwstr>
  </property>
  <property fmtid="{D5CDD505-2E9C-101B-9397-08002B2CF9AE}" pid="4" name="MSIP_Label_51a6c3db-1667-4f49-995a-8b9973972958_SetDate">
    <vt:lpwstr>2022-01-28T08:26:20Z</vt:lpwstr>
  </property>
  <property fmtid="{D5CDD505-2E9C-101B-9397-08002B2CF9AE}" pid="5" name="MSIP_Label_51a6c3db-1667-4f49-995a-8b9973972958_Method">
    <vt:lpwstr>Standard</vt:lpwstr>
  </property>
  <property fmtid="{D5CDD505-2E9C-101B-9397-08002B2CF9AE}" pid="6" name="MSIP_Label_51a6c3db-1667-4f49-995a-8b9973972958_Name">
    <vt:lpwstr>UTS-Internal</vt:lpwstr>
  </property>
  <property fmtid="{D5CDD505-2E9C-101B-9397-08002B2CF9AE}" pid="7" name="MSIP_Label_51a6c3db-1667-4f49-995a-8b9973972958_SiteId">
    <vt:lpwstr>e8911c26-cf9f-4a9c-878e-527807be8791</vt:lpwstr>
  </property>
  <property fmtid="{D5CDD505-2E9C-101B-9397-08002B2CF9AE}" pid="8" name="MSIP_Label_51a6c3db-1667-4f49-995a-8b9973972958_ActionId">
    <vt:lpwstr>74cf6eea-bd55-4300-97b7-b48246a84bce</vt:lpwstr>
  </property>
  <property fmtid="{D5CDD505-2E9C-101B-9397-08002B2CF9AE}" pid="9" name="MSIP_Label_51a6c3db-1667-4f49-995a-8b9973972958_ContentBits">
    <vt:lpwstr>0</vt:lpwstr>
  </property>
</Properties>
</file>